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4"/>
  </p:notesMasterIdLst>
  <p:sldIdLst>
    <p:sldId id="256" r:id="rId2"/>
    <p:sldId id="257" r:id="rId3"/>
    <p:sldId id="258" r:id="rId4"/>
    <p:sldId id="262" r:id="rId5"/>
    <p:sldId id="263" r:id="rId6"/>
    <p:sldId id="264" r:id="rId7"/>
    <p:sldId id="338"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259" r:id="rId81"/>
    <p:sldId id="260" r:id="rId82"/>
    <p:sldId id="261"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9075FC-D237-419A-AEC4-B7A884A80322}" type="datetimeFigureOut">
              <a:rPr lang="en-US" smtClean="0"/>
              <a:pPr/>
              <a:t>4/24/2007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9E48B4-D99B-41ED-BB63-8F68E67D9E3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shadeToTitle="1">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819401"/>
            <a:ext cx="8077200" cy="685799"/>
          </a:xfrm>
        </p:spPr>
        <p:txBody>
          <a:bodyPr/>
          <a:lstStyle>
            <a:lvl1pPr algn="l">
              <a:defRPr>
                <a:solidFill>
                  <a:schemeClr val="accent1">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 y="3581400"/>
            <a:ext cx="46482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Box 6"/>
          <p:cNvSpPr txBox="1"/>
          <p:nvPr userDrawn="1"/>
        </p:nvSpPr>
        <p:spPr>
          <a:xfrm>
            <a:off x="152400" y="2133600"/>
            <a:ext cx="5640968" cy="646331"/>
          </a:xfrm>
          <a:prstGeom prst="rect">
            <a:avLst/>
          </a:prstGeom>
          <a:noFill/>
        </p:spPr>
        <p:txBody>
          <a:bodyPr wrap="none" rtlCol="0">
            <a:spAutoFit/>
          </a:bodyPr>
          <a:lstStyle/>
          <a:p>
            <a:r>
              <a:rPr lang="en-US" sz="3600" dirty="0" smtClean="0">
                <a:latin typeface="Arial Black" pitchFamily="34" charset="0"/>
                <a:cs typeface="Aharoni" pitchFamily="2" charset="-79"/>
              </a:rPr>
              <a:t>Microsoft Office 2007</a:t>
            </a:r>
            <a:endParaRPr lang="en-US" sz="3600" dirty="0">
              <a:latin typeface="Arial Black" pitchFamily="34" charset="0"/>
              <a:cs typeface="Aharoni" pitchFamily="2" charset="-79"/>
            </a:endParaRPr>
          </a:p>
        </p:txBody>
      </p:sp>
      <p:cxnSp>
        <p:nvCxnSpPr>
          <p:cNvPr id="9" name="Straight Connector 8"/>
          <p:cNvCxnSpPr/>
          <p:nvPr userDrawn="1"/>
        </p:nvCxnSpPr>
        <p:spPr>
          <a:xfrm>
            <a:off x="228600" y="2743200"/>
            <a:ext cx="8839200" cy="1588"/>
          </a:xfrm>
          <a:prstGeom prst="line">
            <a:avLst/>
          </a:prstGeom>
        </p:spPr>
        <p:style>
          <a:lnRef idx="3">
            <a:schemeClr val="dk1"/>
          </a:lnRef>
          <a:fillRef idx="0">
            <a:schemeClr val="dk1"/>
          </a:fillRef>
          <a:effectRef idx="2">
            <a:schemeClr val="dk1"/>
          </a:effectRef>
          <a:fontRef idx="minor">
            <a:schemeClr val="tx1"/>
          </a:fontRef>
        </p:style>
      </p:cxnSp>
      <p:pic>
        <p:nvPicPr>
          <p:cNvPr id="4099" name="Picture 3"/>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4800600" y="3581400"/>
            <a:ext cx="4267200" cy="3213505"/>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Microsoft Office 2007: Introductory Concepts and Techniques - Windows Vista Edition</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Microsoft Office 2007: Introductory Concepts and Techniques - Windows Vista Edition</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shadeToTitle="1">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76200" y="6477000"/>
            <a:ext cx="8229600" cy="466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0" y="76200"/>
            <a:ext cx="8686800" cy="1143000"/>
          </a:xfrm>
        </p:spPr>
        <p:txBody>
          <a:bodyPr/>
          <a:lstStyle>
            <a:lvl1pPr algn="l">
              <a:defRPr>
                <a:solidFill>
                  <a:schemeClr val="accent1">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1295400"/>
            <a:ext cx="8686800" cy="4830763"/>
          </a:xfrm>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0" y="6492875"/>
            <a:ext cx="7924800" cy="365125"/>
          </a:xfrm>
        </p:spPr>
        <p:txBody>
          <a:bodyPr/>
          <a:lstStyle>
            <a:lvl1pPr algn="l">
              <a:defRPr b="1">
                <a:solidFill>
                  <a:schemeClr val="bg1"/>
                </a:solidFill>
              </a:defRPr>
            </a:lvl1pPr>
          </a:lstStyle>
          <a:p>
            <a:r>
              <a:rPr lang="en-US" smtClean="0"/>
              <a:t>Microsoft Office 2007: Introductory Concepts and Techniques - Windows Vista Edition</a:t>
            </a:r>
            <a:endParaRPr lang="en-US" dirty="0"/>
          </a:p>
        </p:txBody>
      </p:sp>
      <p:sp>
        <p:nvSpPr>
          <p:cNvPr id="6" name="Slide Number Placeholder 5"/>
          <p:cNvSpPr>
            <a:spLocks noGrp="1"/>
          </p:cNvSpPr>
          <p:nvPr>
            <p:ph type="sldNum" sz="quarter" idx="12"/>
          </p:nvPr>
        </p:nvSpPr>
        <p:spPr>
          <a:xfrm>
            <a:off x="8534400" y="6492875"/>
            <a:ext cx="457200" cy="365125"/>
          </a:xfrm>
        </p:spPr>
        <p:txBody>
          <a:bodyPr/>
          <a:lstStyle>
            <a:lvl1pPr>
              <a:defRPr b="1">
                <a:solidFill>
                  <a:schemeClr val="tx1"/>
                </a:solidFill>
              </a:defRPr>
            </a:lvl1pPr>
          </a:lstStyle>
          <a:p>
            <a:fld id="{CA380B22-F6F4-44E6-A477-C47B9EB980BC}" type="slidenum">
              <a:rPr lang="en-US" smtClean="0"/>
              <a:pPr/>
              <a:t>‹#›</a:t>
            </a:fld>
            <a:endParaRPr lang="en-US" dirty="0"/>
          </a:p>
        </p:txBody>
      </p:sp>
      <p:cxnSp>
        <p:nvCxnSpPr>
          <p:cNvPr id="10" name="Straight Connector 9"/>
          <p:cNvCxnSpPr/>
          <p:nvPr userDrawn="1"/>
        </p:nvCxnSpPr>
        <p:spPr>
          <a:xfrm>
            <a:off x="0" y="1219200"/>
            <a:ext cx="8001000" cy="158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Microsoft Office 2007: Introductory Concepts and Techniques - Windows Vista Edition</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smtClean="0"/>
              <a:t>Microsoft Office 2007: Introductory Concepts and Techniques - Windows Vista Edition</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t>Microsoft Office 2007: Introductory Concepts and Techniques - Windows Vista Edition</a:t>
            </a:r>
            <a:endParaRPr lang="en-US"/>
          </a:p>
        </p:txBody>
      </p:sp>
      <p:sp>
        <p:nvSpPr>
          <p:cNvPr id="9" name="Slide Number Placeholder 8"/>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a:p>
        </p:txBody>
      </p:sp>
      <p:sp>
        <p:nvSpPr>
          <p:cNvPr id="5" name="Slide Number Placeholder 4"/>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Microsoft Office 2007: Introductory Concepts and Techniques - Windows Vista Edition</a:t>
            </a:r>
            <a:endParaRPr lang="en-US"/>
          </a:p>
        </p:txBody>
      </p:sp>
      <p:sp>
        <p:nvSpPr>
          <p:cNvPr id="4" name="Slide Number Placeholder 3"/>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Microsoft Office 2007: Introductory Concepts and Techniques - Windows Vista Edition</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Microsoft Office 2007: Introductory Concepts and Techniques - Windows Vista Edition</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lin ang="27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Microsoft Office 2007: Introductory Concepts and Techniques - Windows Vista Edition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80B22-F6F4-44E6-A477-C47B9EB980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Access Chapter 3</a:t>
            </a:r>
            <a:endParaRPr lang="en-US" dirty="0"/>
          </a:p>
        </p:txBody>
      </p:sp>
      <p:sp>
        <p:nvSpPr>
          <p:cNvPr id="3" name="Subtitle 2"/>
          <p:cNvSpPr>
            <a:spLocks noGrp="1"/>
          </p:cNvSpPr>
          <p:nvPr>
            <p:ph type="subTitle" idx="1"/>
          </p:nvPr>
        </p:nvSpPr>
        <p:spPr/>
        <p:txBody>
          <a:bodyPr/>
          <a:lstStyle/>
          <a:p>
            <a:r>
              <a:rPr lang="en-US" dirty="0" smtClean="0"/>
              <a:t>Maintaining a Database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Form to Add Records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Click the New (blank) record button on the Navigation bar to enter a new record, and then type the data  for the new record as shown on the following slide. Press the TAB key after typing the data in each field, except after typing the data for the final field (Recruiter Number)</a:t>
            </a:r>
          </a:p>
          <a:p>
            <a:r>
              <a:rPr lang="en-US" dirty="0" smtClean="0"/>
              <a:t>Press the TAB key to complete the entry of the record</a:t>
            </a:r>
          </a:p>
          <a:p>
            <a:r>
              <a:rPr lang="en-US" dirty="0" smtClean="0"/>
              <a:t>Click the Close ‘Client’ button to close the Client form</a:t>
            </a:r>
          </a:p>
          <a:p>
            <a:r>
              <a:rPr lang="en-US" dirty="0" smtClean="0"/>
              <a:t>Click the No button when asked if you want to save your changes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Form to Add Records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11</a:t>
            </a:fld>
            <a:endParaRPr lang="en-US" dirty="0"/>
          </a:p>
        </p:txBody>
      </p:sp>
      <p:pic>
        <p:nvPicPr>
          <p:cNvPr id="8" name="Content Placeholder 7" descr="Fig03-05.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for a Record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Right-click Client Form in the Navigation pane and click Open on the shortcut menu to open the form in Form view</a:t>
            </a:r>
          </a:p>
          <a:p>
            <a:r>
              <a:rPr lang="en-US" dirty="0" smtClean="0"/>
              <a:t>Hide the Navigation pane</a:t>
            </a:r>
          </a:p>
          <a:p>
            <a:r>
              <a:rPr lang="en-US" dirty="0" smtClean="0"/>
              <a:t>Click the Find button on the Home tab to display the Find and Replace dialog box</a:t>
            </a:r>
          </a:p>
          <a:p>
            <a:r>
              <a:rPr lang="en-US" dirty="0" smtClean="0"/>
              <a:t>Type </a:t>
            </a:r>
            <a:r>
              <a:rPr lang="en-US" dirty="0" smtClean="0">
                <a:latin typeface="Courier New" pitchFamily="49" charset="0"/>
                <a:cs typeface="Courier New" pitchFamily="49" charset="0"/>
              </a:rPr>
              <a:t>MH56</a:t>
            </a:r>
            <a:r>
              <a:rPr lang="en-US" dirty="0" smtClean="0"/>
              <a:t> in the Find What text box</a:t>
            </a:r>
          </a:p>
          <a:p>
            <a:r>
              <a:rPr lang="en-US" dirty="0" smtClean="0"/>
              <a:t>Click the Find Next button in the Find and Replace dialog box to find client MH56</a:t>
            </a:r>
          </a:p>
          <a:p>
            <a:r>
              <a:rPr lang="en-US" dirty="0" smtClean="0"/>
              <a:t>Click the Cancel button in the Find and Replace dialog box to remove the dialog box from the screen</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for a Record</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13</a:t>
            </a:fld>
            <a:endParaRPr lang="en-US" dirty="0"/>
          </a:p>
        </p:txBody>
      </p:sp>
      <p:pic>
        <p:nvPicPr>
          <p:cNvPr id="8" name="Content Placeholder 7" descr="Fig03-07.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Updating the Contents of a Record</a:t>
            </a:r>
            <a:endParaRPr lang="en-US" dirty="0"/>
          </a:p>
        </p:txBody>
      </p:sp>
      <p:sp>
        <p:nvSpPr>
          <p:cNvPr id="3" name="Content Placeholder 2"/>
          <p:cNvSpPr>
            <a:spLocks noGrp="1"/>
          </p:cNvSpPr>
          <p:nvPr>
            <p:ph idx="1"/>
          </p:nvPr>
        </p:nvSpPr>
        <p:spPr/>
        <p:txBody>
          <a:bodyPr>
            <a:normAutofit/>
          </a:bodyPr>
          <a:lstStyle/>
          <a:p>
            <a:r>
              <a:rPr lang="en-US" dirty="0" smtClean="0"/>
              <a:t>Click in the Client Name field in the datasheet for client MH56 after the letter M to select the field</a:t>
            </a:r>
          </a:p>
          <a:p>
            <a:r>
              <a:rPr lang="en-US" dirty="0" smtClean="0"/>
              <a:t>Press the DELETE key twice to delete the letters au</a:t>
            </a:r>
          </a:p>
          <a:p>
            <a:r>
              <a:rPr lang="en-US" dirty="0" smtClean="0"/>
              <a:t>Type the letters </a:t>
            </a:r>
            <a:r>
              <a:rPr lang="en-US" dirty="0" smtClean="0">
                <a:latin typeface="Courier New" pitchFamily="49" charset="0"/>
                <a:cs typeface="Courier New" pitchFamily="49" charset="0"/>
              </a:rPr>
              <a:t>un</a:t>
            </a:r>
            <a:r>
              <a:rPr lang="en-US" dirty="0" smtClean="0"/>
              <a:t> after the letter M</a:t>
            </a:r>
          </a:p>
          <a:p>
            <a:r>
              <a:rPr lang="en-US" dirty="0" smtClean="0"/>
              <a:t>Press the TAB key to complete the change and move to the next field</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Updating the Contents of a Record</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15</a:t>
            </a:fld>
            <a:endParaRPr lang="en-US" dirty="0"/>
          </a:p>
        </p:txBody>
      </p:sp>
      <p:pic>
        <p:nvPicPr>
          <p:cNvPr id="8" name="Content Placeholder 7" descr="Fig03-08.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Deleting a Record</a:t>
            </a:r>
            <a:endParaRPr lang="en-US" dirty="0"/>
          </a:p>
        </p:txBody>
      </p:sp>
      <p:sp>
        <p:nvSpPr>
          <p:cNvPr id="3" name="Content Placeholder 2"/>
          <p:cNvSpPr>
            <a:spLocks noGrp="1"/>
          </p:cNvSpPr>
          <p:nvPr>
            <p:ph idx="1"/>
          </p:nvPr>
        </p:nvSpPr>
        <p:spPr/>
        <p:txBody>
          <a:bodyPr>
            <a:normAutofit/>
          </a:bodyPr>
          <a:lstStyle/>
          <a:p>
            <a:r>
              <a:rPr lang="en-US" dirty="0" smtClean="0"/>
              <a:t>With the Client Form open, click the record selector in the datasheet (the small box that appears to the left of the first field) of the record on which the client number is EA45</a:t>
            </a:r>
          </a:p>
          <a:p>
            <a:r>
              <a:rPr lang="en-US" dirty="0" smtClean="0"/>
              <a:t>Press the DELETE key to delete the record</a:t>
            </a:r>
          </a:p>
          <a:p>
            <a:r>
              <a:rPr lang="en-US" dirty="0" smtClean="0"/>
              <a:t>Click the Yes button to complete the deletion</a:t>
            </a:r>
          </a:p>
          <a:p>
            <a:r>
              <a:rPr lang="en-US" dirty="0" smtClean="0"/>
              <a:t>Close the Client Form by clicking the Close ‘Client Form’ button</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Deleting a Record</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17</a:t>
            </a:fld>
            <a:endParaRPr lang="en-US" dirty="0"/>
          </a:p>
        </p:txBody>
      </p:sp>
      <p:pic>
        <p:nvPicPr>
          <p:cNvPr id="8" name="Content Placeholder 7" descr="Fig03-10.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Filter By Selection</a:t>
            </a:r>
            <a:endParaRPr lang="en-US" dirty="0"/>
          </a:p>
        </p:txBody>
      </p:sp>
      <p:sp>
        <p:nvSpPr>
          <p:cNvPr id="3" name="Content Placeholder 2"/>
          <p:cNvSpPr>
            <a:spLocks noGrp="1"/>
          </p:cNvSpPr>
          <p:nvPr>
            <p:ph idx="1"/>
          </p:nvPr>
        </p:nvSpPr>
        <p:spPr/>
        <p:txBody>
          <a:bodyPr>
            <a:normAutofit/>
          </a:bodyPr>
          <a:lstStyle/>
          <a:p>
            <a:r>
              <a:rPr lang="en-US" dirty="0" smtClean="0"/>
              <a:t>Open the Client form and hide the Navigation pane</a:t>
            </a:r>
          </a:p>
          <a:p>
            <a:r>
              <a:rPr lang="en-US" dirty="0" smtClean="0"/>
              <a:t>Click the City field on the first record in the datasheet portion of the form to select </a:t>
            </a:r>
            <a:r>
              <a:rPr lang="en-US" dirty="0" err="1" smtClean="0"/>
              <a:t>Berridge</a:t>
            </a:r>
            <a:r>
              <a:rPr lang="en-US" dirty="0" smtClean="0"/>
              <a:t> as the city</a:t>
            </a:r>
          </a:p>
          <a:p>
            <a:r>
              <a:rPr lang="en-US" dirty="0" smtClean="0"/>
              <a:t>Click the Selection button on the Home tab to display the Selection menu</a:t>
            </a:r>
          </a:p>
          <a:p>
            <a:r>
              <a:rPr lang="en-US" dirty="0" smtClean="0"/>
              <a:t>Click Equals “</a:t>
            </a:r>
            <a:r>
              <a:rPr lang="en-US" dirty="0" err="1" smtClean="0"/>
              <a:t>Berridge</a:t>
            </a:r>
            <a:r>
              <a:rPr lang="en-US" dirty="0" smtClean="0"/>
              <a:t>” to select only those clients whose city is </a:t>
            </a:r>
            <a:r>
              <a:rPr lang="en-US" dirty="0" err="1" smtClean="0"/>
              <a:t>Berridge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Filter By Selection</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19</a:t>
            </a:fld>
            <a:endParaRPr lang="en-US" dirty="0"/>
          </a:p>
        </p:txBody>
      </p:sp>
      <p:pic>
        <p:nvPicPr>
          <p:cNvPr id="8" name="Content Placeholder 7" descr="Fig03-1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Add, change, and delete records</a:t>
            </a:r>
          </a:p>
          <a:p>
            <a:r>
              <a:rPr lang="en-US" dirty="0" smtClean="0"/>
              <a:t>Search for records</a:t>
            </a:r>
          </a:p>
          <a:p>
            <a:r>
              <a:rPr lang="en-US" dirty="0" smtClean="0"/>
              <a:t>Filter records</a:t>
            </a:r>
          </a:p>
          <a:p>
            <a:r>
              <a:rPr lang="en-US" dirty="0" smtClean="0"/>
              <a:t>Update a table design</a:t>
            </a:r>
          </a:p>
          <a:p>
            <a:r>
              <a:rPr lang="en-US" dirty="0" smtClean="0"/>
              <a:t>Format a datasheet</a:t>
            </a:r>
          </a:p>
          <a:p>
            <a:r>
              <a:rPr lang="en-US" dirty="0" smtClean="0"/>
              <a:t>Use action queries to update records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Toggling a Filter</a:t>
            </a:r>
            <a:endParaRPr lang="en-US" dirty="0"/>
          </a:p>
        </p:txBody>
      </p:sp>
      <p:sp>
        <p:nvSpPr>
          <p:cNvPr id="3" name="Content Placeholder 2"/>
          <p:cNvSpPr>
            <a:spLocks noGrp="1"/>
          </p:cNvSpPr>
          <p:nvPr>
            <p:ph idx="1"/>
          </p:nvPr>
        </p:nvSpPr>
        <p:spPr/>
        <p:txBody>
          <a:bodyPr/>
          <a:lstStyle/>
          <a:p>
            <a:r>
              <a:rPr lang="en-US" dirty="0" smtClean="0"/>
              <a:t>Click the Toggle Filter button on the Home tab to toggle the filter and redisplay all </a:t>
            </a:r>
            <a:r>
              <a:rPr lang="en-US" dirty="0" smtClean="0"/>
              <a:t>records</a:t>
            </a:r>
            <a:endParaRPr lang="en-US" dirty="0" smtClean="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20</a:t>
            </a:fld>
            <a:endParaRPr lang="en-US" dirty="0"/>
          </a:p>
        </p:txBody>
      </p:sp>
      <p:pic>
        <p:nvPicPr>
          <p:cNvPr id="6" name="Picture 5" descr="Fig03-14.gif"/>
          <p:cNvPicPr>
            <a:picLocks noChangeAspect="1"/>
          </p:cNvPicPr>
          <p:nvPr/>
        </p:nvPicPr>
        <p:blipFill>
          <a:blip r:embed="rId2"/>
          <a:stretch>
            <a:fillRect/>
          </a:stretch>
        </p:blipFill>
        <p:spPr>
          <a:xfrm>
            <a:off x="1905000" y="2514600"/>
            <a:ext cx="4724400" cy="35433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Common Filter</a:t>
            </a:r>
            <a:endParaRPr lang="en-US" dirty="0"/>
          </a:p>
        </p:txBody>
      </p:sp>
      <p:sp>
        <p:nvSpPr>
          <p:cNvPr id="3" name="Content Placeholder 2"/>
          <p:cNvSpPr>
            <a:spLocks noGrp="1"/>
          </p:cNvSpPr>
          <p:nvPr>
            <p:ph idx="1"/>
          </p:nvPr>
        </p:nvSpPr>
        <p:spPr/>
        <p:txBody>
          <a:bodyPr/>
          <a:lstStyle/>
          <a:p>
            <a:r>
              <a:rPr lang="en-US" dirty="0" smtClean="0"/>
              <a:t>Be sure the Home tab is selected</a:t>
            </a:r>
          </a:p>
          <a:p>
            <a:r>
              <a:rPr lang="en-US" dirty="0" smtClean="0"/>
              <a:t>Click the City arrow to display the common filter menu</a:t>
            </a:r>
          </a:p>
          <a:p>
            <a:r>
              <a:rPr lang="en-US" dirty="0" smtClean="0"/>
              <a:t>Point to the Text Filters command to display the custom text filters</a:t>
            </a:r>
          </a:p>
          <a:p>
            <a:r>
              <a:rPr lang="en-US" dirty="0" smtClean="0"/>
              <a:t>Click Begins With to display the Custom Filter dialog box</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Common Filter</a:t>
            </a:r>
            <a:endParaRPr lang="en-US" dirty="0"/>
          </a:p>
        </p:txBody>
      </p:sp>
      <p:sp>
        <p:nvSpPr>
          <p:cNvPr id="3" name="Content Placeholder 2"/>
          <p:cNvSpPr>
            <a:spLocks noGrp="1"/>
          </p:cNvSpPr>
          <p:nvPr>
            <p:ph idx="1"/>
          </p:nvPr>
        </p:nvSpPr>
        <p:spPr/>
        <p:txBody>
          <a:bodyPr/>
          <a:lstStyle/>
          <a:p>
            <a:r>
              <a:rPr lang="en-US" dirty="0" smtClean="0"/>
              <a:t>Type </a:t>
            </a:r>
            <a:r>
              <a:rPr lang="en-US" dirty="0" err="1" smtClean="0">
                <a:latin typeface="Courier New" pitchFamily="49" charset="0"/>
                <a:cs typeface="Courier New" pitchFamily="49" charset="0"/>
              </a:rPr>
              <a:t>Ber</a:t>
            </a:r>
            <a:r>
              <a:rPr lang="en-US" dirty="0" smtClean="0"/>
              <a:t> as the City begins with value</a:t>
            </a:r>
          </a:p>
          <a:p>
            <a:r>
              <a:rPr lang="en-US" dirty="0" smtClean="0"/>
              <a:t>Click the OK button to filter the records</a:t>
            </a:r>
          </a:p>
          <a:p>
            <a:r>
              <a:rPr lang="en-US" dirty="0" smtClean="0"/>
              <a:t>Click the Toggle Filter button on the Home tab to toggle the filter and redisplay all records</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Common Filter</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23</a:t>
            </a:fld>
            <a:endParaRPr lang="en-US" dirty="0"/>
          </a:p>
        </p:txBody>
      </p:sp>
      <p:pic>
        <p:nvPicPr>
          <p:cNvPr id="8" name="Content Placeholder 7" descr="Fig03-17.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Filter By Form</a:t>
            </a:r>
            <a:endParaRPr lang="en-US" dirty="0"/>
          </a:p>
        </p:txBody>
      </p:sp>
      <p:sp>
        <p:nvSpPr>
          <p:cNvPr id="3" name="Content Placeholder 2"/>
          <p:cNvSpPr>
            <a:spLocks noGrp="1"/>
          </p:cNvSpPr>
          <p:nvPr>
            <p:ph idx="1"/>
          </p:nvPr>
        </p:nvSpPr>
        <p:spPr/>
        <p:txBody>
          <a:bodyPr>
            <a:normAutofit/>
          </a:bodyPr>
          <a:lstStyle/>
          <a:p>
            <a:r>
              <a:rPr lang="en-US" dirty="0" smtClean="0"/>
              <a:t>Click the Advanced button on the Home tab to display the Advanced menu</a:t>
            </a:r>
          </a:p>
          <a:p>
            <a:r>
              <a:rPr lang="en-US" dirty="0" smtClean="0"/>
              <a:t>Click Clear All Filters on the Advanced menu to clear the existing filter</a:t>
            </a:r>
          </a:p>
          <a:p>
            <a:r>
              <a:rPr lang="en-US" dirty="0" smtClean="0"/>
              <a:t>Click the Advanced button on the Home tab to display the Advanced menu a second time</a:t>
            </a:r>
          </a:p>
          <a:p>
            <a:r>
              <a:rPr lang="en-US" dirty="0" smtClean="0"/>
              <a:t>Click Filter By Form on the Advanced menu</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Filter By Form</a:t>
            </a:r>
            <a:endParaRPr lang="en-US" dirty="0"/>
          </a:p>
        </p:txBody>
      </p:sp>
      <p:sp>
        <p:nvSpPr>
          <p:cNvPr id="3" name="Content Placeholder 2"/>
          <p:cNvSpPr>
            <a:spLocks noGrp="1"/>
          </p:cNvSpPr>
          <p:nvPr>
            <p:ph idx="1"/>
          </p:nvPr>
        </p:nvSpPr>
        <p:spPr/>
        <p:txBody>
          <a:bodyPr/>
          <a:lstStyle/>
          <a:p>
            <a:r>
              <a:rPr lang="en-US" dirty="0" smtClean="0"/>
              <a:t>Click the Postal Code field, click the arrow that appears, and then click 80330</a:t>
            </a:r>
          </a:p>
          <a:p>
            <a:r>
              <a:rPr lang="en-US" dirty="0" smtClean="0"/>
              <a:t>Click the Amount Paid field, click the arrow that appears, and then click 0</a:t>
            </a:r>
          </a:p>
          <a:p>
            <a:r>
              <a:rPr lang="en-US" dirty="0" smtClean="0"/>
              <a:t>Click the Toggle Filter button on the Home tab to apply the filter</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Filter By Form</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26</a:t>
            </a:fld>
            <a:endParaRPr lang="en-US" dirty="0"/>
          </a:p>
        </p:txBody>
      </p:sp>
      <p:pic>
        <p:nvPicPr>
          <p:cNvPr id="8" name="Content Placeholder 7" descr="Fig03-20.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Advanced Filter/Sort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Click the Advanced button on the Home tab to display the Advanced menu, and then click Clear All Filters on the Advanced menu to clear the existing filter</a:t>
            </a:r>
          </a:p>
          <a:p>
            <a:r>
              <a:rPr lang="en-US" dirty="0" smtClean="0"/>
              <a:t>Click the Advanced button on the Home tab to display the Advanced menu a second time</a:t>
            </a:r>
          </a:p>
          <a:p>
            <a:r>
              <a:rPr lang="en-US" dirty="0" smtClean="0"/>
              <a:t>Click Advanced Filter/Sort on the Advanced menu</a:t>
            </a:r>
          </a:p>
          <a:p>
            <a:r>
              <a:rPr lang="en-US" dirty="0" smtClean="0"/>
              <a:t>Expand the size of the field list so all the fields in the Client Table appear</a:t>
            </a:r>
          </a:p>
          <a:p>
            <a:r>
              <a:rPr lang="en-US" dirty="0" smtClean="0"/>
              <a:t>Include the Client Number field and select Ascending as the sort order</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Advanced Filter/Sort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Include the Postal Code field and enter </a:t>
            </a:r>
            <a:r>
              <a:rPr lang="en-US" dirty="0" smtClean="0">
                <a:latin typeface="Courier New" pitchFamily="49" charset="0"/>
                <a:cs typeface="Courier New" pitchFamily="49" charset="0"/>
              </a:rPr>
              <a:t>80330</a:t>
            </a:r>
            <a:r>
              <a:rPr lang="en-US" dirty="0" smtClean="0"/>
              <a:t> as the criterion</a:t>
            </a:r>
          </a:p>
          <a:p>
            <a:r>
              <a:rPr lang="en-US" dirty="0" smtClean="0"/>
              <a:t>Include the Amount Paid field and enter </a:t>
            </a:r>
            <a:r>
              <a:rPr lang="en-US" dirty="0" smtClean="0">
                <a:latin typeface="Courier New" pitchFamily="49" charset="0"/>
                <a:cs typeface="Courier New" pitchFamily="49" charset="0"/>
              </a:rPr>
              <a:t>0</a:t>
            </a:r>
            <a:r>
              <a:rPr lang="en-US" dirty="0" smtClean="0"/>
              <a:t> as the criterion in the Criteria row and </a:t>
            </a:r>
            <a:r>
              <a:rPr lang="en-US" dirty="0" smtClean="0">
                <a:latin typeface="Courier New" pitchFamily="49" charset="0"/>
                <a:cs typeface="Courier New" pitchFamily="49" charset="0"/>
              </a:rPr>
              <a:t>&gt;20000 </a:t>
            </a:r>
            <a:r>
              <a:rPr lang="en-US" dirty="0" smtClean="0"/>
              <a:t>as the criterion in the Or row</a:t>
            </a:r>
          </a:p>
          <a:p>
            <a:r>
              <a:rPr lang="en-US" dirty="0" smtClean="0"/>
              <a:t>Click the Toggle Filter button on the Home tab to toggle the filter and view the results. Click the Client Form tab to view the Client table</a:t>
            </a:r>
          </a:p>
          <a:p>
            <a:r>
              <a:rPr lang="en-US" dirty="0" smtClean="0"/>
              <a:t>Click Clear All Filters on the Advanced menu</a:t>
            </a:r>
          </a:p>
          <a:p>
            <a:r>
              <a:rPr lang="en-US" dirty="0" smtClean="0"/>
              <a:t>Close the Client Form</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Advanced Filter/Sort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29</a:t>
            </a:fld>
            <a:endParaRPr lang="en-US" dirty="0"/>
          </a:p>
        </p:txBody>
      </p:sp>
      <p:pic>
        <p:nvPicPr>
          <p:cNvPr id="8" name="Content Placeholder 7" descr="Fig03-22.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Specify validation rules, default values, and formats</a:t>
            </a:r>
          </a:p>
          <a:p>
            <a:r>
              <a:rPr lang="en-US" dirty="0" smtClean="0"/>
              <a:t>Create and use single-valued and </a:t>
            </a:r>
            <a:r>
              <a:rPr lang="en-US" dirty="0" err="1" smtClean="0"/>
              <a:t>multivalued</a:t>
            </a:r>
            <a:r>
              <a:rPr lang="en-US" dirty="0" smtClean="0"/>
              <a:t> Lookup fields</a:t>
            </a:r>
          </a:p>
          <a:p>
            <a:r>
              <a:rPr lang="en-US" dirty="0" smtClean="0"/>
              <a:t>Specify referential integrity</a:t>
            </a:r>
          </a:p>
          <a:p>
            <a:r>
              <a:rPr lang="en-US" dirty="0" smtClean="0"/>
              <a:t>Use a </a:t>
            </a:r>
            <a:r>
              <a:rPr lang="en-US" dirty="0" err="1" smtClean="0"/>
              <a:t>subdatasheet</a:t>
            </a:r>
            <a:endParaRPr lang="en-US" dirty="0" smtClean="0"/>
          </a:p>
          <a:p>
            <a:r>
              <a:rPr lang="en-US" dirty="0" smtClean="0"/>
              <a:t>Sort records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New Field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Show the Navigation pane, and then right-click the Client table to display a shortcut menu</a:t>
            </a:r>
          </a:p>
          <a:p>
            <a:r>
              <a:rPr lang="en-US" dirty="0" smtClean="0"/>
              <a:t>Click Design View on the shortcut menu to open the Client table in Design view</a:t>
            </a:r>
          </a:p>
          <a:p>
            <a:r>
              <a:rPr lang="en-US" dirty="0" smtClean="0"/>
              <a:t>Click the row selector for the Amount Paid field, and then press the INSERT key to insert a blank row above the Amount Paid row</a:t>
            </a:r>
          </a:p>
          <a:p>
            <a:r>
              <a:rPr lang="en-US" dirty="0" smtClean="0"/>
              <a:t>Click the Field Name column for the new field. If  necessary, erase any text that appears</a:t>
            </a:r>
          </a:p>
          <a:p>
            <a:r>
              <a:rPr lang="en-US" dirty="0" smtClean="0"/>
              <a:t>Type </a:t>
            </a:r>
            <a:r>
              <a:rPr lang="en-US" dirty="0" smtClean="0">
                <a:latin typeface="Courier New" pitchFamily="49" charset="0"/>
                <a:cs typeface="Courier New" pitchFamily="49" charset="0"/>
              </a:rPr>
              <a:t>Client Type </a:t>
            </a:r>
            <a:r>
              <a:rPr lang="en-US" dirty="0" smtClean="0"/>
              <a:t>as the field name and then press the TAB key</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New Field</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31</a:t>
            </a:fld>
            <a:endParaRPr lang="en-US" dirty="0"/>
          </a:p>
        </p:txBody>
      </p:sp>
      <p:pic>
        <p:nvPicPr>
          <p:cNvPr id="8" name="Content Placeholder 7" descr="Fig03-2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Lookup Field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If necessary, click the Data Type column for the Client Type field, and then click the arrow to display the menu of available data types</a:t>
            </a:r>
          </a:p>
          <a:p>
            <a:r>
              <a:rPr lang="en-US" dirty="0" smtClean="0"/>
              <a:t>Click Lookup Wizard, and then click the ‘I will type in the values that I want.’ option button to indicate that you will type in the values</a:t>
            </a:r>
          </a:p>
          <a:p>
            <a:r>
              <a:rPr lang="en-US" dirty="0" smtClean="0"/>
              <a:t>Click the Next button to display the next Lookup Wizard screen</a:t>
            </a:r>
          </a:p>
          <a:p>
            <a:r>
              <a:rPr lang="en-US" dirty="0" smtClean="0"/>
              <a:t>Click the first row of the table (below Col1), and then type </a:t>
            </a:r>
            <a:r>
              <a:rPr lang="en-US" dirty="0" smtClean="0">
                <a:latin typeface="Courier New" pitchFamily="49" charset="0"/>
                <a:cs typeface="Courier New" pitchFamily="49" charset="0"/>
              </a:rPr>
              <a:t>MED</a:t>
            </a:r>
            <a:r>
              <a:rPr lang="en-US" dirty="0" smtClean="0"/>
              <a:t> as the value in the first row</a:t>
            </a:r>
          </a:p>
          <a:p>
            <a:r>
              <a:rPr lang="en-US" dirty="0" smtClean="0"/>
              <a:t>Press the DOWN ARROW key, and then type </a:t>
            </a:r>
            <a:r>
              <a:rPr lang="en-US" dirty="0" smtClean="0">
                <a:latin typeface="Courier New" pitchFamily="49" charset="0"/>
                <a:cs typeface="Courier New" pitchFamily="49" charset="0"/>
              </a:rPr>
              <a:t>DNT</a:t>
            </a:r>
            <a:r>
              <a:rPr lang="en-US" dirty="0" smtClean="0"/>
              <a:t> as the value in the second row</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Lookup Field</a:t>
            </a:r>
            <a:endParaRPr lang="en-US" dirty="0"/>
          </a:p>
        </p:txBody>
      </p:sp>
      <p:sp>
        <p:nvSpPr>
          <p:cNvPr id="3" name="Content Placeholder 2"/>
          <p:cNvSpPr>
            <a:spLocks noGrp="1"/>
          </p:cNvSpPr>
          <p:nvPr>
            <p:ph idx="1"/>
          </p:nvPr>
        </p:nvSpPr>
        <p:spPr/>
        <p:txBody>
          <a:bodyPr>
            <a:normAutofit/>
          </a:bodyPr>
          <a:lstStyle/>
          <a:p>
            <a:r>
              <a:rPr lang="en-US" dirty="0" smtClean="0"/>
              <a:t>Press the DOWN ARROW key, and then type </a:t>
            </a:r>
            <a:r>
              <a:rPr lang="en-US" dirty="0" smtClean="0">
                <a:latin typeface="Courier New" pitchFamily="49" charset="0"/>
                <a:cs typeface="Courier New" pitchFamily="49" charset="0"/>
              </a:rPr>
              <a:t>LAB</a:t>
            </a:r>
            <a:r>
              <a:rPr lang="en-US" dirty="0" smtClean="0"/>
              <a:t> as the value in the third row</a:t>
            </a:r>
          </a:p>
          <a:p>
            <a:r>
              <a:rPr lang="en-US" dirty="0" smtClean="0"/>
              <a:t>Click the Next button to display the next Lookup Wizard screen</a:t>
            </a:r>
          </a:p>
          <a:p>
            <a:r>
              <a:rPr lang="en-US" dirty="0" smtClean="0"/>
              <a:t>Ensure Client Type is entered as the label for the lookup column and that the Allow Multiple Values check box is NOT checked</a:t>
            </a:r>
          </a:p>
          <a:p>
            <a:r>
              <a:rPr lang="en-US" dirty="0" smtClean="0"/>
              <a:t>Click the Finish button to complete the definition of the Lookup Wizard field</a:t>
            </a:r>
          </a:p>
          <a:p>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Lookup Field</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34</a:t>
            </a:fld>
            <a:endParaRPr lang="en-US" dirty="0"/>
          </a:p>
        </p:txBody>
      </p:sp>
      <p:pic>
        <p:nvPicPr>
          <p:cNvPr id="8" name="Content Placeholder 7" descr="Fig03-28.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a:t>
            </a:r>
            <a:r>
              <a:rPr lang="en-US" dirty="0" err="1" smtClean="0"/>
              <a:t>Multivalued</a:t>
            </a:r>
            <a:r>
              <a:rPr lang="en-US" dirty="0" smtClean="0"/>
              <a:t> Field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Click the row selector for the Amount Paid field, and then press the INSERT key to insert a blank row</a:t>
            </a:r>
          </a:p>
          <a:p>
            <a:r>
              <a:rPr lang="en-US" dirty="0" smtClean="0"/>
              <a:t>Click the Field Name column for the new field, type </a:t>
            </a:r>
            <a:r>
              <a:rPr lang="en-US" dirty="0" smtClean="0">
                <a:latin typeface="Courier New" pitchFamily="49" charset="0"/>
                <a:cs typeface="Courier New" pitchFamily="49" charset="0"/>
              </a:rPr>
              <a:t>Specialties Needed </a:t>
            </a:r>
            <a:r>
              <a:rPr lang="en-US" dirty="0" smtClean="0"/>
              <a:t>as the field name, and then press the DOWN ARROW key</a:t>
            </a:r>
          </a:p>
          <a:p>
            <a:r>
              <a:rPr lang="en-US" dirty="0" smtClean="0"/>
              <a:t>Click the Data Type column for the Specialties Needed field, and then click Lookup Wizard in the menu of available data types to start the Lookup Wizard</a:t>
            </a:r>
          </a:p>
          <a:p>
            <a:r>
              <a:rPr lang="en-US" dirty="0" smtClean="0"/>
              <a:t>Click the ‘I will type in the values that I want.’ option button to indicate that you will type in the values</a:t>
            </a:r>
          </a:p>
          <a:p>
            <a:r>
              <a:rPr lang="en-US" dirty="0" smtClean="0"/>
              <a:t>Click the Next button to display the next Lookup Wizard screen</a:t>
            </a:r>
          </a:p>
          <a:p>
            <a:r>
              <a:rPr lang="en-US" dirty="0" smtClean="0"/>
              <a:t>Click the first row of the table (below Col1), and then type </a:t>
            </a:r>
            <a:r>
              <a:rPr lang="en-US" dirty="0" smtClean="0">
                <a:latin typeface="Courier New" pitchFamily="49" charset="0"/>
                <a:cs typeface="Courier New" pitchFamily="49" charset="0"/>
              </a:rPr>
              <a:t>CLS</a:t>
            </a:r>
            <a:r>
              <a:rPr lang="en-US" dirty="0" smtClean="0"/>
              <a:t> as the value in the first row</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a:t>
            </a:r>
            <a:r>
              <a:rPr lang="en-US" dirty="0" err="1" smtClean="0"/>
              <a:t>Multivalued</a:t>
            </a:r>
            <a:r>
              <a:rPr lang="en-US" dirty="0" smtClean="0"/>
              <a:t> Field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Enter the remaining values from the first column in Table 3–1 on page AC 160. Before typing each value, press the TAB key to move to a new row</a:t>
            </a:r>
          </a:p>
          <a:p>
            <a:r>
              <a:rPr lang="en-US" dirty="0" smtClean="0"/>
              <a:t>Click the Next button to display the next Lookup Wizard screen</a:t>
            </a:r>
          </a:p>
          <a:p>
            <a:r>
              <a:rPr lang="en-US" dirty="0" smtClean="0"/>
              <a:t>Ensure Specialties Needed is entered as the label for the lookup column</a:t>
            </a:r>
          </a:p>
          <a:p>
            <a:r>
              <a:rPr lang="en-US" dirty="0" smtClean="0"/>
              <a:t>Click the Allow Multiple Values check box to allow multiple values</a:t>
            </a:r>
          </a:p>
          <a:p>
            <a:r>
              <a:rPr lang="en-US" dirty="0" smtClean="0"/>
              <a:t>Click the Finish button to complete the definition of the Lookup Wizard field</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Saving the Changes and Closing the Table</a:t>
            </a:r>
            <a:endParaRPr lang="en-US" dirty="0"/>
          </a:p>
        </p:txBody>
      </p:sp>
      <p:sp>
        <p:nvSpPr>
          <p:cNvPr id="3" name="Content Placeholder 2"/>
          <p:cNvSpPr>
            <a:spLocks noGrp="1"/>
          </p:cNvSpPr>
          <p:nvPr>
            <p:ph idx="1"/>
          </p:nvPr>
        </p:nvSpPr>
        <p:spPr/>
        <p:txBody>
          <a:bodyPr/>
          <a:lstStyle/>
          <a:p>
            <a:r>
              <a:rPr lang="en-US" dirty="0" smtClean="0"/>
              <a:t>Click the Save button on the Quick Access Toolbar to save the changes</a:t>
            </a:r>
          </a:p>
          <a:p>
            <a:r>
              <a:rPr lang="en-US" dirty="0" smtClean="0"/>
              <a:t>Click the Close ‘Client’ button</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an Updated Query</a:t>
            </a:r>
            <a:endParaRPr lang="en-US" dirty="0"/>
          </a:p>
        </p:txBody>
      </p:sp>
      <p:sp>
        <p:nvSpPr>
          <p:cNvPr id="3" name="Content Placeholder 2"/>
          <p:cNvSpPr>
            <a:spLocks noGrp="1"/>
          </p:cNvSpPr>
          <p:nvPr>
            <p:ph idx="1"/>
          </p:nvPr>
        </p:nvSpPr>
        <p:spPr/>
        <p:txBody>
          <a:bodyPr>
            <a:normAutofit/>
          </a:bodyPr>
          <a:lstStyle/>
          <a:p>
            <a:r>
              <a:rPr lang="en-US" dirty="0" smtClean="0"/>
              <a:t>Create a new query for the Client table</a:t>
            </a:r>
          </a:p>
          <a:p>
            <a:r>
              <a:rPr lang="en-US" dirty="0" smtClean="0"/>
              <a:t>Click the Update button on the Design tab, double-click the Client Type field to select the field, click the Update To row in the first column of the design grid, and then type MED as the new value</a:t>
            </a:r>
          </a:p>
          <a:p>
            <a:r>
              <a:rPr lang="en-US" dirty="0" smtClean="0"/>
              <a:t>Click the Run button on the Design tab to run the query and update the records</a:t>
            </a:r>
          </a:p>
          <a:p>
            <a:r>
              <a:rPr lang="en-US" dirty="0" smtClean="0"/>
              <a:t>Click the Yes button to make the changes</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an Updated Query</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39</a:t>
            </a:fld>
            <a:endParaRPr lang="en-US" dirty="0"/>
          </a:p>
        </p:txBody>
      </p:sp>
      <p:pic>
        <p:nvPicPr>
          <p:cNvPr id="8" name="Content Placeholder 7" descr="Fig03-30.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Ahead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Determine when it is necessary to add, change, or delete records in a database</a:t>
            </a:r>
          </a:p>
          <a:p>
            <a:r>
              <a:rPr lang="en-US" dirty="0" smtClean="0"/>
              <a:t>Determine whether you should filter records</a:t>
            </a:r>
          </a:p>
          <a:p>
            <a:r>
              <a:rPr lang="en-US" dirty="0" smtClean="0"/>
              <a:t>Determine whether additional fields are necessary or whether existing fields should be deleted</a:t>
            </a:r>
          </a:p>
          <a:p>
            <a:r>
              <a:rPr lang="en-US" dirty="0" smtClean="0"/>
              <a:t>Determine whether validation rules, default values, and formats are necessary</a:t>
            </a:r>
          </a:p>
          <a:p>
            <a:r>
              <a:rPr lang="en-US" dirty="0" smtClean="0"/>
              <a:t>Determine whether changes to the format of a datasheet are desirable</a:t>
            </a:r>
          </a:p>
          <a:p>
            <a:r>
              <a:rPr lang="en-US" dirty="0" smtClean="0"/>
              <a:t>Identify related tables in order to implement relationships between the tables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Delete Query</a:t>
            </a:r>
            <a:endParaRPr lang="en-US" dirty="0"/>
          </a:p>
        </p:txBody>
      </p:sp>
      <p:sp>
        <p:nvSpPr>
          <p:cNvPr id="3" name="Content Placeholder 2"/>
          <p:cNvSpPr>
            <a:spLocks noGrp="1"/>
          </p:cNvSpPr>
          <p:nvPr>
            <p:ph idx="1"/>
          </p:nvPr>
        </p:nvSpPr>
        <p:spPr/>
        <p:txBody>
          <a:bodyPr>
            <a:normAutofit/>
          </a:bodyPr>
          <a:lstStyle/>
          <a:p>
            <a:r>
              <a:rPr lang="en-US" dirty="0" smtClean="0"/>
              <a:t>Clear the grid</a:t>
            </a:r>
          </a:p>
          <a:p>
            <a:r>
              <a:rPr lang="en-US" dirty="0" smtClean="0"/>
              <a:t>Click the Delete button on the Design tab to make the query a Delete query</a:t>
            </a:r>
          </a:p>
          <a:p>
            <a:r>
              <a:rPr lang="en-US" dirty="0" smtClean="0"/>
              <a:t>Double-click the Postal Code field to select the field</a:t>
            </a:r>
          </a:p>
          <a:p>
            <a:r>
              <a:rPr lang="en-US" dirty="0" smtClean="0"/>
              <a:t>Click the Criteria row for the Postal Code field and type </a:t>
            </a:r>
            <a:r>
              <a:rPr lang="en-US" dirty="0" smtClean="0">
                <a:latin typeface="Courier New" pitchFamily="49" charset="0"/>
                <a:cs typeface="Courier New" pitchFamily="49" charset="0"/>
              </a:rPr>
              <a:t>80412</a:t>
            </a:r>
            <a:r>
              <a:rPr lang="en-US" dirty="0" smtClean="0"/>
              <a:t> as the criterion</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Delete Query</a:t>
            </a:r>
            <a:endParaRPr lang="en-US" dirty="0"/>
          </a:p>
        </p:txBody>
      </p:sp>
      <p:sp>
        <p:nvSpPr>
          <p:cNvPr id="3" name="Content Placeholder 2"/>
          <p:cNvSpPr>
            <a:spLocks noGrp="1"/>
          </p:cNvSpPr>
          <p:nvPr>
            <p:ph idx="1"/>
          </p:nvPr>
        </p:nvSpPr>
        <p:spPr/>
        <p:txBody>
          <a:bodyPr/>
          <a:lstStyle/>
          <a:p>
            <a:r>
              <a:rPr lang="en-US" dirty="0" smtClean="0"/>
              <a:t>Run the query by clicking the Run button</a:t>
            </a:r>
          </a:p>
          <a:p>
            <a:r>
              <a:rPr lang="en-US" dirty="0" smtClean="0"/>
              <a:t>Click the Yes button to complete the deletion</a:t>
            </a:r>
          </a:p>
          <a:p>
            <a:r>
              <a:rPr lang="en-US" dirty="0" smtClean="0"/>
              <a:t>Close the Query window. Do not save the </a:t>
            </a:r>
            <a:r>
              <a:rPr lang="en-US" dirty="0" smtClean="0"/>
              <a:t>query</a:t>
            </a:r>
            <a:endParaRPr lang="en-US" dirty="0" smtClean="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41</a:t>
            </a:fld>
            <a:endParaRPr lang="en-US" dirty="0"/>
          </a:p>
        </p:txBody>
      </p:sp>
      <p:pic>
        <p:nvPicPr>
          <p:cNvPr id="6" name="Picture 5" descr="Fig03-32.gif"/>
          <p:cNvPicPr>
            <a:picLocks noChangeAspect="1"/>
          </p:cNvPicPr>
          <p:nvPr/>
        </p:nvPicPr>
        <p:blipFill>
          <a:blip r:embed="rId2"/>
          <a:stretch>
            <a:fillRect/>
          </a:stretch>
        </p:blipFill>
        <p:spPr>
          <a:xfrm>
            <a:off x="1981200" y="2971800"/>
            <a:ext cx="4495800" cy="337185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Specifying a Required Field</a:t>
            </a:r>
            <a:endParaRPr lang="en-US" dirty="0"/>
          </a:p>
        </p:txBody>
      </p:sp>
      <p:sp>
        <p:nvSpPr>
          <p:cNvPr id="3" name="Content Placeholder 2"/>
          <p:cNvSpPr>
            <a:spLocks noGrp="1"/>
          </p:cNvSpPr>
          <p:nvPr>
            <p:ph idx="1"/>
          </p:nvPr>
        </p:nvSpPr>
        <p:spPr/>
        <p:txBody>
          <a:bodyPr>
            <a:normAutofit/>
          </a:bodyPr>
          <a:lstStyle/>
          <a:p>
            <a:r>
              <a:rPr lang="en-US" dirty="0" smtClean="0"/>
              <a:t>Show the Navigation pane, and then open the Client table in Design view</a:t>
            </a:r>
          </a:p>
          <a:p>
            <a:r>
              <a:rPr lang="en-US" dirty="0" smtClean="0"/>
              <a:t>Select the Client Name field by clicking its row selector</a:t>
            </a:r>
          </a:p>
          <a:p>
            <a:r>
              <a:rPr lang="en-US" dirty="0" smtClean="0"/>
              <a:t>Click the Required property box in the Field Properties pane, and then click the down arrow that appears</a:t>
            </a:r>
          </a:p>
          <a:p>
            <a:r>
              <a:rPr lang="en-US" dirty="0" smtClean="0"/>
              <a:t>Click Yes in the list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Specifying a Required Field</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43</a:t>
            </a:fld>
            <a:endParaRPr lang="en-US" dirty="0"/>
          </a:p>
        </p:txBody>
      </p:sp>
      <p:pic>
        <p:nvPicPr>
          <p:cNvPr id="8" name="Content Placeholder 7" descr="Fig03-3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Specifying a Range</a:t>
            </a:r>
            <a:endParaRPr lang="en-US" dirty="0"/>
          </a:p>
        </p:txBody>
      </p:sp>
      <p:sp>
        <p:nvSpPr>
          <p:cNvPr id="3" name="Content Placeholder 2"/>
          <p:cNvSpPr>
            <a:spLocks noGrp="1"/>
          </p:cNvSpPr>
          <p:nvPr>
            <p:ph idx="1"/>
          </p:nvPr>
        </p:nvSpPr>
        <p:spPr/>
        <p:txBody>
          <a:bodyPr>
            <a:normAutofit/>
          </a:bodyPr>
          <a:lstStyle/>
          <a:p>
            <a:r>
              <a:rPr lang="en-US" dirty="0" smtClean="0"/>
              <a:t>Select the Amount Paid field by clicking its row selector, click the Validation Rule property box to produce an insertion point, and then type </a:t>
            </a:r>
            <a:r>
              <a:rPr lang="en-US" dirty="0" smtClean="0">
                <a:latin typeface="Courier New" pitchFamily="49" charset="0"/>
                <a:cs typeface="Courier New" pitchFamily="49" charset="0"/>
              </a:rPr>
              <a:t>&gt;=0 and &lt;=100000 </a:t>
            </a:r>
            <a:r>
              <a:rPr lang="en-US" dirty="0" smtClean="0"/>
              <a:t>as the rule</a:t>
            </a:r>
          </a:p>
          <a:p>
            <a:r>
              <a:rPr lang="en-US" dirty="0" smtClean="0"/>
              <a:t>Click the Validation Text property box to produce an insertion point, and then type </a:t>
            </a:r>
            <a:r>
              <a:rPr lang="en-US" dirty="0" smtClean="0">
                <a:latin typeface="Courier New" pitchFamily="49" charset="0"/>
                <a:cs typeface="Courier New" pitchFamily="49" charset="0"/>
              </a:rPr>
              <a:t>Must be at least $0.00 and at most $100,000</a:t>
            </a:r>
            <a:r>
              <a:rPr lang="en-US" dirty="0" smtClean="0"/>
              <a:t> as the text</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Specifying a Range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45</a:t>
            </a:fld>
            <a:endParaRPr lang="en-US" dirty="0"/>
          </a:p>
        </p:txBody>
      </p:sp>
      <p:pic>
        <p:nvPicPr>
          <p:cNvPr id="8" name="Content Placeholder 7" descr="Fig03-34.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Specifying a Default Value</a:t>
            </a:r>
            <a:endParaRPr lang="en-US" dirty="0"/>
          </a:p>
        </p:txBody>
      </p:sp>
      <p:sp>
        <p:nvSpPr>
          <p:cNvPr id="3" name="Content Placeholder 2"/>
          <p:cNvSpPr>
            <a:spLocks noGrp="1"/>
          </p:cNvSpPr>
          <p:nvPr>
            <p:ph idx="1"/>
          </p:nvPr>
        </p:nvSpPr>
        <p:spPr/>
        <p:txBody>
          <a:bodyPr/>
          <a:lstStyle/>
          <a:p>
            <a:r>
              <a:rPr lang="en-US" dirty="0" smtClean="0"/>
              <a:t>Select the Client Type field. Click the Default Value property box to produce an insertion point, and then type </a:t>
            </a:r>
            <a:r>
              <a:rPr lang="en-US" dirty="0" smtClean="0">
                <a:latin typeface="Courier New" pitchFamily="49" charset="0"/>
                <a:cs typeface="Courier New" pitchFamily="49" charset="0"/>
              </a:rPr>
              <a:t>=MED </a:t>
            </a:r>
            <a:r>
              <a:rPr lang="en-US" dirty="0" smtClean="0"/>
              <a:t>as the </a:t>
            </a:r>
            <a:r>
              <a:rPr lang="en-US" dirty="0" smtClean="0"/>
              <a:t>value</a:t>
            </a:r>
            <a:endParaRPr lang="en-US" dirty="0" smtClean="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46</a:t>
            </a:fld>
            <a:endParaRPr lang="en-US" dirty="0"/>
          </a:p>
        </p:txBody>
      </p:sp>
      <p:pic>
        <p:nvPicPr>
          <p:cNvPr id="6" name="Picture 5" descr="Fig03-35.gif"/>
          <p:cNvPicPr>
            <a:picLocks noChangeAspect="1"/>
          </p:cNvPicPr>
          <p:nvPr/>
        </p:nvPicPr>
        <p:blipFill>
          <a:blip r:embed="rId2"/>
          <a:stretch>
            <a:fillRect/>
          </a:stretch>
        </p:blipFill>
        <p:spPr>
          <a:xfrm>
            <a:off x="1828800" y="2895600"/>
            <a:ext cx="4343400" cy="325755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Specifying a Collection </a:t>
            </a:r>
            <a:br>
              <a:rPr lang="en-US" dirty="0" smtClean="0"/>
            </a:br>
            <a:r>
              <a:rPr lang="en-US" dirty="0" smtClean="0"/>
              <a:t>of Allowable Values</a:t>
            </a:r>
            <a:endParaRPr lang="en-US" dirty="0"/>
          </a:p>
        </p:txBody>
      </p:sp>
      <p:sp>
        <p:nvSpPr>
          <p:cNvPr id="3" name="Content Placeholder 2"/>
          <p:cNvSpPr>
            <a:spLocks noGrp="1"/>
          </p:cNvSpPr>
          <p:nvPr>
            <p:ph idx="1"/>
          </p:nvPr>
        </p:nvSpPr>
        <p:spPr/>
        <p:txBody>
          <a:bodyPr>
            <a:normAutofit/>
          </a:bodyPr>
          <a:lstStyle/>
          <a:p>
            <a:r>
              <a:rPr lang="en-US" dirty="0" smtClean="0"/>
              <a:t>Make sure the Client Type field is selected</a:t>
            </a:r>
          </a:p>
          <a:p>
            <a:r>
              <a:rPr lang="en-US" dirty="0" smtClean="0"/>
              <a:t>Click the Validation Rule property box to produce an insertion point and then type </a:t>
            </a:r>
            <a:r>
              <a:rPr lang="en-US" dirty="0" smtClean="0">
                <a:latin typeface="Courier New" pitchFamily="49" charset="0"/>
                <a:cs typeface="Courier New" pitchFamily="49" charset="0"/>
              </a:rPr>
              <a:t>=MED or =DNT or =LAB</a:t>
            </a:r>
            <a:r>
              <a:rPr lang="en-US" dirty="0" smtClean="0"/>
              <a:t> as the validation rule</a:t>
            </a:r>
          </a:p>
          <a:p>
            <a:r>
              <a:rPr lang="en-US" dirty="0" smtClean="0"/>
              <a:t>Click the Validation Text property box and then type </a:t>
            </a:r>
            <a:r>
              <a:rPr lang="en-US" dirty="0" smtClean="0">
                <a:latin typeface="Courier New" pitchFamily="49" charset="0"/>
                <a:cs typeface="Courier New" pitchFamily="49" charset="0"/>
              </a:rPr>
              <a:t>Must be MED, DNT, or LAB </a:t>
            </a:r>
            <a:r>
              <a:rPr lang="en-US" dirty="0" smtClean="0"/>
              <a:t>as the validation text</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Specifying a Collection </a:t>
            </a:r>
            <a:br>
              <a:rPr lang="en-US" dirty="0" smtClean="0"/>
            </a:br>
            <a:r>
              <a:rPr lang="en-US" dirty="0" smtClean="0"/>
              <a:t>of Allowable Values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48</a:t>
            </a:fld>
            <a:endParaRPr lang="en-US" dirty="0"/>
          </a:p>
        </p:txBody>
      </p:sp>
      <p:pic>
        <p:nvPicPr>
          <p:cNvPr id="8" name="Content Placeholder 7" descr="Fig03-3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Specifying a Format</a:t>
            </a:r>
            <a:endParaRPr lang="en-US" dirty="0"/>
          </a:p>
        </p:txBody>
      </p:sp>
      <p:sp>
        <p:nvSpPr>
          <p:cNvPr id="3" name="Content Placeholder 2"/>
          <p:cNvSpPr>
            <a:spLocks noGrp="1"/>
          </p:cNvSpPr>
          <p:nvPr>
            <p:ph idx="1"/>
          </p:nvPr>
        </p:nvSpPr>
        <p:spPr/>
        <p:txBody>
          <a:bodyPr/>
          <a:lstStyle/>
          <a:p>
            <a:r>
              <a:rPr lang="en-US" dirty="0" smtClean="0"/>
              <a:t>Select the Client Number field</a:t>
            </a:r>
          </a:p>
          <a:p>
            <a:r>
              <a:rPr lang="en-US" dirty="0" smtClean="0"/>
              <a:t>Click the Format property box and then type </a:t>
            </a:r>
            <a:r>
              <a:rPr lang="en-US" dirty="0" smtClean="0">
                <a:latin typeface="Courier New" pitchFamily="49" charset="0"/>
                <a:cs typeface="Courier New" pitchFamily="49" charset="0"/>
              </a:rPr>
              <a:t>&gt;</a:t>
            </a:r>
            <a:endParaRPr lang="en-US" dirty="0" smtClean="0">
              <a:latin typeface="Courier New" pitchFamily="49" charset="0"/>
              <a:cs typeface="Courier New" pitchFamily="49" charset="0"/>
            </a:endParaRP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49</a:t>
            </a:fld>
            <a:endParaRPr lang="en-US" dirty="0"/>
          </a:p>
        </p:txBody>
      </p:sp>
      <p:pic>
        <p:nvPicPr>
          <p:cNvPr id="6" name="Picture 5" descr="Fig03-37.gif"/>
          <p:cNvPicPr>
            <a:picLocks noChangeAspect="1"/>
          </p:cNvPicPr>
          <p:nvPr/>
        </p:nvPicPr>
        <p:blipFill>
          <a:blip r:embed="rId2"/>
          <a:stretch>
            <a:fillRect/>
          </a:stretch>
        </p:blipFill>
        <p:spPr>
          <a:xfrm>
            <a:off x="1371600" y="2514600"/>
            <a:ext cx="4953000" cy="37147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Access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Click the Start button on the Windows Vista taskbar to display the Start menu</a:t>
            </a:r>
          </a:p>
          <a:p>
            <a:r>
              <a:rPr lang="en-US" dirty="0" smtClean="0"/>
              <a:t>Click All Programs at the bottom of the left Pane on the Start menu to display the All Programs list and then click Microsoft Office in the All Programs list to display the Microsoft Office list</a:t>
            </a:r>
          </a:p>
          <a:p>
            <a:r>
              <a:rPr lang="en-US" dirty="0" smtClean="0"/>
              <a:t>Click Microsoft Office Access 2007 on the Microsoft Office list to start Access and display the Getting Started with Microsoft Office Access window</a:t>
            </a:r>
          </a:p>
          <a:p>
            <a:r>
              <a:rPr lang="en-US" dirty="0" smtClean="0"/>
              <a:t>If the Access window is not maximized, click the Maximize button on its title bar to maximize the window</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Saving the Validation Rules, Default Values, and Formats</a:t>
            </a:r>
            <a:endParaRPr lang="en-US" dirty="0"/>
          </a:p>
        </p:txBody>
      </p:sp>
      <p:sp>
        <p:nvSpPr>
          <p:cNvPr id="3" name="Content Placeholder 2"/>
          <p:cNvSpPr>
            <a:spLocks noGrp="1"/>
          </p:cNvSpPr>
          <p:nvPr>
            <p:ph idx="1"/>
          </p:nvPr>
        </p:nvSpPr>
        <p:spPr/>
        <p:txBody>
          <a:bodyPr>
            <a:normAutofit/>
          </a:bodyPr>
          <a:lstStyle/>
          <a:p>
            <a:r>
              <a:rPr lang="en-US" dirty="0" smtClean="0"/>
              <a:t>Click the Save button on the Quick Access Toolbar to save the changes</a:t>
            </a:r>
          </a:p>
          <a:p>
            <a:r>
              <a:rPr lang="en-US" dirty="0" smtClean="0"/>
              <a:t>Click the No button to save the changes without testing current data</a:t>
            </a:r>
          </a:p>
          <a:p>
            <a:r>
              <a:rPr lang="en-US" dirty="0" smtClean="0"/>
              <a:t>Close the Client table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Saving the Validation Rules, Default Values, and Formats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51</a:t>
            </a:fld>
            <a:endParaRPr lang="en-US" dirty="0"/>
          </a:p>
        </p:txBody>
      </p:sp>
      <p:pic>
        <p:nvPicPr>
          <p:cNvPr id="8" name="Content Placeholder 7" descr="Fig03-38.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Lookup Field</a:t>
            </a:r>
            <a:endParaRPr lang="en-US" dirty="0"/>
          </a:p>
        </p:txBody>
      </p:sp>
      <p:sp>
        <p:nvSpPr>
          <p:cNvPr id="3" name="Content Placeholder 2"/>
          <p:cNvSpPr>
            <a:spLocks noGrp="1"/>
          </p:cNvSpPr>
          <p:nvPr>
            <p:ph idx="1"/>
          </p:nvPr>
        </p:nvSpPr>
        <p:spPr/>
        <p:txBody>
          <a:bodyPr>
            <a:normAutofit lnSpcReduction="10000"/>
          </a:bodyPr>
          <a:lstStyle/>
          <a:p>
            <a:r>
              <a:rPr lang="en-US" dirty="0" smtClean="0"/>
              <a:t>Open the Client table in Datasheet view and ensure the Navigation pane is hidden</a:t>
            </a:r>
          </a:p>
          <a:p>
            <a:r>
              <a:rPr lang="en-US" dirty="0" smtClean="0"/>
              <a:t>Click in the Client Type field on the third record to display the arrow</a:t>
            </a:r>
          </a:p>
          <a:p>
            <a:r>
              <a:rPr lang="en-US" dirty="0" smtClean="0"/>
              <a:t>Click the down arrow to display the drop-down list of available choices for the Client Type field</a:t>
            </a:r>
          </a:p>
          <a:p>
            <a:r>
              <a:rPr lang="en-US" dirty="0" smtClean="0"/>
              <a:t>Click DNT to change the value</a:t>
            </a:r>
          </a:p>
          <a:p>
            <a:r>
              <a:rPr lang="en-US" dirty="0" smtClean="0"/>
              <a:t>In a similar fashion, change MED on the ninth record to LAB</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Lookup Field</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53</a:t>
            </a:fld>
            <a:endParaRPr lang="en-US" dirty="0"/>
          </a:p>
        </p:txBody>
      </p:sp>
      <p:pic>
        <p:nvPicPr>
          <p:cNvPr id="8" name="Content Placeholder 7" descr="Fig03-4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a:t>
            </a:r>
            <a:r>
              <a:rPr lang="en-US" dirty="0" err="1" smtClean="0"/>
              <a:t>Multivalued</a:t>
            </a:r>
            <a:r>
              <a:rPr lang="en-US" dirty="0" smtClean="0"/>
              <a:t> Lookup Field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Click the Specialties Needed field on the first record to display the arrow</a:t>
            </a:r>
          </a:p>
          <a:p>
            <a:r>
              <a:rPr lang="en-US" dirty="0" smtClean="0"/>
              <a:t>Click the arrow to display the list of available specialties</a:t>
            </a:r>
          </a:p>
          <a:p>
            <a:r>
              <a:rPr lang="en-US" dirty="0" smtClean="0"/>
              <a:t>Click the CNA, PA, </a:t>
            </a:r>
            <a:r>
              <a:rPr lang="en-US" dirty="0" err="1" smtClean="0"/>
              <a:t>Phy</a:t>
            </a:r>
            <a:r>
              <a:rPr lang="en-US" dirty="0" smtClean="0"/>
              <a:t>, and RN check boxes to select the specialties for the first client</a:t>
            </a:r>
          </a:p>
          <a:p>
            <a:r>
              <a:rPr lang="en-US" dirty="0" smtClean="0"/>
              <a:t>Click the OK button to complete the selection</a:t>
            </a:r>
          </a:p>
          <a:p>
            <a:r>
              <a:rPr lang="en-US" dirty="0" smtClean="0"/>
              <a:t>Using the same technique, enter the specialties given in Figure 3–47 on page AC 173 for the remaining clients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a:t>
            </a:r>
            <a:r>
              <a:rPr lang="en-US" dirty="0" err="1" smtClean="0"/>
              <a:t>Multivalued</a:t>
            </a:r>
            <a:r>
              <a:rPr lang="en-US" dirty="0" smtClean="0"/>
              <a:t> Lookup Field</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55</a:t>
            </a:fld>
            <a:endParaRPr lang="en-US" dirty="0"/>
          </a:p>
        </p:txBody>
      </p:sp>
      <p:pic>
        <p:nvPicPr>
          <p:cNvPr id="8" name="Content Placeholder 7" descr="Fig03-50.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Resizing a Column in a Datasheet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Point to the right boundary of the field selector for the Specialties Needed field so that the mouse pointer becomes a doubled-ended arrow</a:t>
            </a:r>
          </a:p>
          <a:p>
            <a:r>
              <a:rPr lang="en-US" dirty="0" smtClean="0"/>
              <a:t>Double-click the right boundary of the field selector for the Specialties Needed field to resize the field so that it best fits the data</a:t>
            </a:r>
          </a:p>
          <a:p>
            <a:r>
              <a:rPr lang="en-US" dirty="0" smtClean="0"/>
              <a:t>Use the same technique to resize all the other fields to best fit the data. To resize the Amount Paid, Current Due, and Recruiter Number fields, you will  need to scroll the fields by clicking the right scroll arrow shown in Figure 3–52 on page AC 175</a:t>
            </a:r>
          </a:p>
          <a:p>
            <a:r>
              <a:rPr lang="en-US" dirty="0" smtClean="0"/>
              <a:t>Save the changes to the layout by clicking the Save button on the Quick Access Toolbar</a:t>
            </a:r>
          </a:p>
          <a:p>
            <a:r>
              <a:rPr lang="en-US" dirty="0" smtClean="0"/>
              <a:t>Close the Client table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Resizing a Column in a Datasheet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57</a:t>
            </a:fld>
            <a:endParaRPr lang="en-US" dirty="0"/>
          </a:p>
        </p:txBody>
      </p:sp>
      <p:pic>
        <p:nvPicPr>
          <p:cNvPr id="8" name="Content Placeholder 7" descr="Fig03-5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Including Totals in a Datasheet</a:t>
            </a:r>
            <a:endParaRPr lang="en-US" dirty="0"/>
          </a:p>
        </p:txBody>
      </p:sp>
      <p:sp>
        <p:nvSpPr>
          <p:cNvPr id="3" name="Content Placeholder 2"/>
          <p:cNvSpPr>
            <a:spLocks noGrp="1"/>
          </p:cNvSpPr>
          <p:nvPr>
            <p:ph idx="1"/>
          </p:nvPr>
        </p:nvSpPr>
        <p:spPr/>
        <p:txBody>
          <a:bodyPr>
            <a:normAutofit/>
          </a:bodyPr>
          <a:lstStyle/>
          <a:p>
            <a:r>
              <a:rPr lang="en-US" dirty="0" smtClean="0"/>
              <a:t>Open the Recruiter table in Datasheet view and hide the Navigation pane</a:t>
            </a:r>
          </a:p>
          <a:p>
            <a:r>
              <a:rPr lang="en-US" dirty="0" smtClean="0"/>
              <a:t>Click the Totals button on the Home tab to include the Total row in the datasheet</a:t>
            </a:r>
          </a:p>
          <a:p>
            <a:r>
              <a:rPr lang="en-US" dirty="0" smtClean="0"/>
              <a:t>Click the Total row in the Commission column to display an arrow</a:t>
            </a:r>
          </a:p>
          <a:p>
            <a:r>
              <a:rPr lang="en-US" dirty="0" smtClean="0"/>
              <a:t>Click the arrow to display a menu of available computations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Including Totals in a Datasheet</a:t>
            </a:r>
            <a:endParaRPr lang="en-US" dirty="0"/>
          </a:p>
        </p:txBody>
      </p:sp>
      <p:sp>
        <p:nvSpPr>
          <p:cNvPr id="3" name="Content Placeholder 2"/>
          <p:cNvSpPr>
            <a:spLocks noGrp="1"/>
          </p:cNvSpPr>
          <p:nvPr>
            <p:ph idx="1"/>
          </p:nvPr>
        </p:nvSpPr>
        <p:spPr/>
        <p:txBody>
          <a:bodyPr/>
          <a:lstStyle/>
          <a:p>
            <a:r>
              <a:rPr lang="en-US" dirty="0" smtClean="0"/>
              <a:t>Click Sum to calculate the sum of the commissions</a:t>
            </a:r>
          </a:p>
          <a:p>
            <a:r>
              <a:rPr lang="en-US" dirty="0" smtClean="0"/>
              <a:t>Click the Total row in the Rate column to display an arrow</a:t>
            </a:r>
          </a:p>
          <a:p>
            <a:r>
              <a:rPr lang="en-US" dirty="0" smtClean="0"/>
              <a:t>Click the arrow to display a menu of available computations</a:t>
            </a:r>
          </a:p>
          <a:p>
            <a:r>
              <a:rPr lang="en-US" dirty="0" smtClean="0"/>
              <a:t>Click Average to calculate the average of the rates</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a Database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With your USB flash drive connected to one of the computer’s USB ports, click the More button to display the Open dialog box</a:t>
            </a:r>
          </a:p>
          <a:p>
            <a:r>
              <a:rPr lang="en-US" dirty="0" smtClean="0"/>
              <a:t>If the Folders list is displayed below the Folders button, click the Folders button to remove the Folders list</a:t>
            </a:r>
          </a:p>
          <a:p>
            <a:r>
              <a:rPr lang="en-US" dirty="0" smtClean="0"/>
              <a:t>If necessary, click Computer in the Favorite Links section and then double-click UDISK 2.0 (E</a:t>
            </a:r>
            <a:r>
              <a:rPr lang="en-US" dirty="0" smtClean="0">
                <a:sym typeface="Wingdings" pitchFamily="2" charset="2"/>
              </a:rPr>
              <a:t>:) </a:t>
            </a:r>
            <a:r>
              <a:rPr lang="en-US" dirty="0" smtClean="0"/>
              <a:t>to select the USB flash drive, as the new open location. (Your drive letter might be different.)</a:t>
            </a:r>
          </a:p>
          <a:p>
            <a:r>
              <a:rPr lang="en-US" dirty="0" smtClean="0"/>
              <a:t>Click JSP Recruiters to select the file name</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Including Totals in a Datasheet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60</a:t>
            </a:fld>
            <a:endParaRPr lang="en-US" dirty="0"/>
          </a:p>
        </p:txBody>
      </p:sp>
      <p:pic>
        <p:nvPicPr>
          <p:cNvPr id="8" name="Content Placeholder 7" descr="Fig03-5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Totals from a Datasheet</a:t>
            </a:r>
            <a:endParaRPr lang="en-US" dirty="0"/>
          </a:p>
        </p:txBody>
      </p:sp>
      <p:sp>
        <p:nvSpPr>
          <p:cNvPr id="3" name="Content Placeholder 2"/>
          <p:cNvSpPr>
            <a:spLocks noGrp="1"/>
          </p:cNvSpPr>
          <p:nvPr>
            <p:ph idx="1"/>
          </p:nvPr>
        </p:nvSpPr>
        <p:spPr/>
        <p:txBody>
          <a:bodyPr/>
          <a:lstStyle/>
          <a:p>
            <a:r>
              <a:rPr lang="en-US" dirty="0" smtClean="0"/>
              <a:t>Click the Totals button on the Home tab to remove the Total row from the datasheet</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Gridlines in a Datasheet</a:t>
            </a:r>
            <a:endParaRPr lang="en-US" dirty="0"/>
          </a:p>
        </p:txBody>
      </p:sp>
      <p:sp>
        <p:nvSpPr>
          <p:cNvPr id="3" name="Content Placeholder 2"/>
          <p:cNvSpPr>
            <a:spLocks noGrp="1"/>
          </p:cNvSpPr>
          <p:nvPr>
            <p:ph idx="1"/>
          </p:nvPr>
        </p:nvSpPr>
        <p:spPr/>
        <p:txBody>
          <a:bodyPr>
            <a:normAutofit/>
          </a:bodyPr>
          <a:lstStyle/>
          <a:p>
            <a:r>
              <a:rPr lang="en-US" dirty="0" smtClean="0"/>
              <a:t>Open the Recruiter table in Datasheet view, if it is not already open</a:t>
            </a:r>
          </a:p>
          <a:p>
            <a:r>
              <a:rPr lang="en-US" dirty="0" smtClean="0"/>
              <a:t>Click the box in the upper-left corner of the Datasheet selector to select the entire datasheet</a:t>
            </a:r>
          </a:p>
          <a:p>
            <a:r>
              <a:rPr lang="en-US" dirty="0" smtClean="0"/>
              <a:t>Click the Gridlines button on the Home tab to display the Gridlines gallery</a:t>
            </a:r>
          </a:p>
          <a:p>
            <a:r>
              <a:rPr lang="en-US" dirty="0" smtClean="0"/>
              <a:t>Click the Gridlines: Horizontal command in the Gridlines gallery to include only horizontal gridlines</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Gridlines in a Datasheet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63</a:t>
            </a:fld>
            <a:endParaRPr lang="en-US" dirty="0"/>
          </a:p>
        </p:txBody>
      </p:sp>
      <p:pic>
        <p:nvPicPr>
          <p:cNvPr id="8" name="Content Placeholder 7" descr="Fig03-59.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Changing the Colors and Font </a:t>
            </a:r>
            <a:br>
              <a:rPr lang="en-US" dirty="0" smtClean="0"/>
            </a:br>
            <a:r>
              <a:rPr lang="en-US" dirty="0" smtClean="0"/>
              <a:t>in a Datasheet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With the datasheet for the Recruiter table selected, click the Alternate Fill/Back Color button arrow to display the color palette</a:t>
            </a:r>
          </a:p>
          <a:p>
            <a:r>
              <a:rPr lang="en-US" dirty="0" smtClean="0"/>
              <a:t>Click Aqua Blue (the second from the right color in the standard colors) to select aqua blue as the alternate color</a:t>
            </a:r>
          </a:p>
          <a:p>
            <a:r>
              <a:rPr lang="en-US" dirty="0" smtClean="0"/>
              <a:t>Click the Font Color arrow, and then click Red (the second color in the bottom row) in the lower-left corner of standard colors to select Red as the font color</a:t>
            </a:r>
          </a:p>
          <a:p>
            <a:r>
              <a:rPr lang="en-US" dirty="0" smtClean="0"/>
              <a:t>Click the Font box arrow, and then select </a:t>
            </a:r>
            <a:r>
              <a:rPr lang="en-US" dirty="0" err="1" smtClean="0"/>
              <a:t>Bodoni</a:t>
            </a:r>
            <a:r>
              <a:rPr lang="en-US" dirty="0" smtClean="0"/>
              <a:t> MT as the font. (If it is not available, select any font of your choice.)</a:t>
            </a:r>
          </a:p>
          <a:p>
            <a:r>
              <a:rPr lang="en-US" dirty="0" smtClean="0"/>
              <a:t>Click the Font Size box arrow and select 10 as the font size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Changing the Colors and Font </a:t>
            </a:r>
            <a:br>
              <a:rPr lang="en-US" dirty="0" smtClean="0"/>
            </a:br>
            <a:r>
              <a:rPr lang="en-US" dirty="0" smtClean="0"/>
              <a:t>in a Datasheet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65</a:t>
            </a:fld>
            <a:endParaRPr lang="en-US" dirty="0"/>
          </a:p>
        </p:txBody>
      </p:sp>
      <p:pic>
        <p:nvPicPr>
          <p:cNvPr id="8" name="Content Placeholder 7" descr="Fig03-61.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Closing the Datasheet Without Saving the Format Changes</a:t>
            </a:r>
            <a:endParaRPr lang="en-US" dirty="0"/>
          </a:p>
        </p:txBody>
      </p:sp>
      <p:sp>
        <p:nvSpPr>
          <p:cNvPr id="3" name="Content Placeholder 2"/>
          <p:cNvSpPr>
            <a:spLocks noGrp="1"/>
          </p:cNvSpPr>
          <p:nvPr>
            <p:ph idx="1"/>
          </p:nvPr>
        </p:nvSpPr>
        <p:spPr/>
        <p:txBody>
          <a:bodyPr/>
          <a:lstStyle/>
          <a:p>
            <a:r>
              <a:rPr lang="en-US" dirty="0" smtClean="0"/>
              <a:t>Click the Close ‘Recruiter’ button to close the Recruiter table</a:t>
            </a:r>
          </a:p>
          <a:p>
            <a:r>
              <a:rPr lang="en-US" dirty="0" smtClean="0"/>
              <a:t>Click the No button in the Microsoft Office Access dialog box when asked if you want to save your changes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Querying a </a:t>
            </a:r>
            <a:r>
              <a:rPr lang="en-US" dirty="0" err="1" smtClean="0"/>
              <a:t>Multivalued</a:t>
            </a:r>
            <a:r>
              <a:rPr lang="en-US" dirty="0" smtClean="0"/>
              <a:t> Field Showing Multiple Values on a Single Row</a:t>
            </a:r>
            <a:endParaRPr lang="en-US" dirty="0"/>
          </a:p>
        </p:txBody>
      </p:sp>
      <p:sp>
        <p:nvSpPr>
          <p:cNvPr id="3" name="Content Placeholder 2"/>
          <p:cNvSpPr>
            <a:spLocks noGrp="1"/>
          </p:cNvSpPr>
          <p:nvPr>
            <p:ph idx="1"/>
          </p:nvPr>
        </p:nvSpPr>
        <p:spPr/>
        <p:txBody>
          <a:bodyPr/>
          <a:lstStyle/>
          <a:p>
            <a:r>
              <a:rPr lang="en-US" dirty="0" smtClean="0"/>
              <a:t>Create a query for the Client table and hide the Navigation pane</a:t>
            </a:r>
          </a:p>
          <a:p>
            <a:r>
              <a:rPr lang="en-US" dirty="0" smtClean="0"/>
              <a:t>Include the Client Number, Client Name, Client Type, and Specialties Needed fields</a:t>
            </a:r>
          </a:p>
          <a:p>
            <a:r>
              <a:rPr lang="en-US" dirty="0" smtClean="0"/>
              <a:t>View the results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67</a:t>
            </a:fld>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Querying a </a:t>
            </a:r>
            <a:r>
              <a:rPr lang="en-US" dirty="0" err="1" smtClean="0"/>
              <a:t>Multivalued</a:t>
            </a:r>
            <a:r>
              <a:rPr lang="en-US" dirty="0" smtClean="0"/>
              <a:t> Field Showing Multiple Values on a Single Row</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68</a:t>
            </a:fld>
            <a:endParaRPr lang="en-US" dirty="0"/>
          </a:p>
        </p:txBody>
      </p:sp>
      <p:pic>
        <p:nvPicPr>
          <p:cNvPr id="8" name="Content Placeholder 7" descr="Fig03-64.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Querying a </a:t>
            </a:r>
            <a:r>
              <a:rPr lang="en-US" dirty="0" err="1" smtClean="0"/>
              <a:t>Multivalued</a:t>
            </a:r>
            <a:r>
              <a:rPr lang="en-US" dirty="0" smtClean="0"/>
              <a:t> Field Showing Multiple Values on Multiple Rows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Return to Design view and ensure the Client Number, Client Name, Client Type, and Specialties Needed fields are selected</a:t>
            </a:r>
          </a:p>
          <a:p>
            <a:r>
              <a:rPr lang="en-US" dirty="0" smtClean="0"/>
              <a:t>Click the Specialties Needed field to produce an insertion point, and then type a period and the word </a:t>
            </a:r>
            <a:r>
              <a:rPr lang="en-US" dirty="0" smtClean="0">
                <a:latin typeface="Courier New" pitchFamily="49" charset="0"/>
                <a:cs typeface="Courier New" pitchFamily="49" charset="0"/>
              </a:rPr>
              <a:t>Value</a:t>
            </a:r>
            <a:r>
              <a:rPr lang="en-US" dirty="0" smtClean="0"/>
              <a:t> after the word, Needed, to use the Value property</a:t>
            </a:r>
          </a:p>
          <a:p>
            <a:r>
              <a:rPr lang="en-US" dirty="0" smtClean="0"/>
              <a:t>View the results</a:t>
            </a:r>
          </a:p>
          <a:p>
            <a:r>
              <a:rPr lang="en-US" dirty="0" smtClean="0"/>
              <a:t>Close the query by clicking the Close ‘Query1’ button</a:t>
            </a:r>
          </a:p>
          <a:p>
            <a:r>
              <a:rPr lang="en-US" dirty="0" smtClean="0"/>
              <a:t>When asked if you want to save the query, click the No button</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69</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a Database</a:t>
            </a:r>
            <a:endParaRPr lang="en-US" dirty="0"/>
          </a:p>
        </p:txBody>
      </p:sp>
      <p:sp>
        <p:nvSpPr>
          <p:cNvPr id="3" name="Content Placeholder 2"/>
          <p:cNvSpPr>
            <a:spLocks noGrp="1"/>
          </p:cNvSpPr>
          <p:nvPr>
            <p:ph idx="1"/>
          </p:nvPr>
        </p:nvSpPr>
        <p:spPr/>
        <p:txBody>
          <a:bodyPr/>
          <a:lstStyle/>
          <a:p>
            <a:r>
              <a:rPr lang="en-US" dirty="0" smtClean="0"/>
              <a:t>Click the Open button to open the database</a:t>
            </a:r>
          </a:p>
          <a:p>
            <a:r>
              <a:rPr lang="en-US" dirty="0" smtClean="0"/>
              <a:t>If a Security Warning appears, click the Options button to display the Microsoft Office Security Options dialog box</a:t>
            </a:r>
          </a:p>
          <a:p>
            <a:r>
              <a:rPr lang="en-US" dirty="0" smtClean="0"/>
              <a:t>Click the Enable this content option button</a:t>
            </a:r>
          </a:p>
          <a:p>
            <a:r>
              <a:rPr lang="en-US" dirty="0" smtClean="0"/>
              <a:t>Click the OK button to enable the content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a:t>
            </a:fld>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Querying a </a:t>
            </a:r>
            <a:r>
              <a:rPr lang="en-US" dirty="0" err="1" smtClean="0"/>
              <a:t>Multivalued</a:t>
            </a:r>
            <a:r>
              <a:rPr lang="en-US" dirty="0" smtClean="0"/>
              <a:t> Field Showing Multiple Values on Multiple Rows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70</a:t>
            </a:fld>
            <a:endParaRPr lang="en-US" dirty="0"/>
          </a:p>
        </p:txBody>
      </p:sp>
      <p:pic>
        <p:nvPicPr>
          <p:cNvPr id="8" name="Content Placeholder 7" descr="Fig03-6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Specifying Referential Integrity</a:t>
            </a:r>
            <a:endParaRPr lang="en-US" dirty="0"/>
          </a:p>
        </p:txBody>
      </p:sp>
      <p:sp>
        <p:nvSpPr>
          <p:cNvPr id="3" name="Content Placeholder 2"/>
          <p:cNvSpPr>
            <a:spLocks noGrp="1"/>
          </p:cNvSpPr>
          <p:nvPr>
            <p:ph idx="1"/>
          </p:nvPr>
        </p:nvSpPr>
        <p:spPr/>
        <p:txBody>
          <a:bodyPr>
            <a:normAutofit/>
          </a:bodyPr>
          <a:lstStyle/>
          <a:p>
            <a:r>
              <a:rPr lang="en-US" dirty="0" smtClean="0"/>
              <a:t>Click Database Tools on the Ribbon to display the Database Tools tab</a:t>
            </a:r>
          </a:p>
          <a:p>
            <a:r>
              <a:rPr lang="en-US" dirty="0" smtClean="0"/>
              <a:t>Click the Relationships button on the Database Tools tab to open the Relationships window and display the Show Table dialog box</a:t>
            </a:r>
          </a:p>
          <a:p>
            <a:r>
              <a:rPr lang="en-US" dirty="0" smtClean="0"/>
              <a:t>Click the Recruiter table and then click the Add button to add the Recruiter table</a:t>
            </a:r>
          </a:p>
          <a:p>
            <a:r>
              <a:rPr lang="en-US" dirty="0" smtClean="0"/>
              <a:t>Click the Client table and then click the Add button to add the Client table</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71</a:t>
            </a:fld>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Specifying Referential Integrity</a:t>
            </a:r>
            <a:endParaRPr lang="en-US" dirty="0"/>
          </a:p>
        </p:txBody>
      </p:sp>
      <p:sp>
        <p:nvSpPr>
          <p:cNvPr id="3" name="Content Placeholder 2"/>
          <p:cNvSpPr>
            <a:spLocks noGrp="1"/>
          </p:cNvSpPr>
          <p:nvPr>
            <p:ph idx="1"/>
          </p:nvPr>
        </p:nvSpPr>
        <p:spPr/>
        <p:txBody>
          <a:bodyPr>
            <a:normAutofit/>
          </a:bodyPr>
          <a:lstStyle/>
          <a:p>
            <a:r>
              <a:rPr lang="en-US" dirty="0" smtClean="0"/>
              <a:t>Click the Close button in the Show Table dialog box to close the dialog box</a:t>
            </a:r>
          </a:p>
          <a:p>
            <a:r>
              <a:rPr lang="en-US" dirty="0" smtClean="0"/>
              <a:t>Resize the field lists that appear so all fields are visible</a:t>
            </a:r>
          </a:p>
          <a:p>
            <a:r>
              <a:rPr lang="en-US" dirty="0" smtClean="0"/>
              <a:t>Drag the Recruiter Number field in the Recruiter table field list to the Recruiter Number field in the Client table field list to open the Edit  Relationships dialog box to create a relationship</a:t>
            </a:r>
          </a:p>
          <a:p>
            <a:r>
              <a:rPr lang="en-US" dirty="0" smtClean="0"/>
              <a:t>Click the Enforce Referential Integrity check box</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72</a:t>
            </a:fld>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Specifying Referential Integrity</a:t>
            </a:r>
            <a:endParaRPr lang="en-US" dirty="0"/>
          </a:p>
        </p:txBody>
      </p:sp>
      <p:sp>
        <p:nvSpPr>
          <p:cNvPr id="3" name="Content Placeholder 2"/>
          <p:cNvSpPr>
            <a:spLocks noGrp="1"/>
          </p:cNvSpPr>
          <p:nvPr>
            <p:ph idx="1"/>
          </p:nvPr>
        </p:nvSpPr>
        <p:spPr/>
        <p:txBody>
          <a:bodyPr/>
          <a:lstStyle/>
          <a:p>
            <a:r>
              <a:rPr lang="en-US" dirty="0" smtClean="0"/>
              <a:t>Click the Cascade Update Related Fields check box</a:t>
            </a:r>
          </a:p>
          <a:p>
            <a:r>
              <a:rPr lang="en-US" dirty="0" smtClean="0"/>
              <a:t>Click the Create button to complete the creation of the relationship</a:t>
            </a:r>
          </a:p>
          <a:p>
            <a:r>
              <a:rPr lang="en-US" dirty="0" smtClean="0"/>
              <a:t>Click the Save button on the Quick Access Toolbar to save the relationship you created</a:t>
            </a:r>
          </a:p>
          <a:p>
            <a:r>
              <a:rPr lang="en-US" dirty="0" smtClean="0"/>
              <a:t>Close the Relationships window by clicking the Close ‘Relationships’ button</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73</a:t>
            </a:fld>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Specifying Referential Integrity</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74</a:t>
            </a:fld>
            <a:endParaRPr lang="en-US" dirty="0"/>
          </a:p>
        </p:txBody>
      </p:sp>
      <p:pic>
        <p:nvPicPr>
          <p:cNvPr id="8" name="Content Placeholder 7" descr="Fig03-71.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a:t>
            </a:r>
            <a:r>
              <a:rPr lang="en-US" dirty="0" err="1" smtClean="0"/>
              <a:t>Subdatasheet</a:t>
            </a:r>
            <a:endParaRPr lang="en-US" dirty="0"/>
          </a:p>
        </p:txBody>
      </p:sp>
      <p:sp>
        <p:nvSpPr>
          <p:cNvPr id="3" name="Content Placeholder 2"/>
          <p:cNvSpPr>
            <a:spLocks noGrp="1"/>
          </p:cNvSpPr>
          <p:nvPr>
            <p:ph idx="1"/>
          </p:nvPr>
        </p:nvSpPr>
        <p:spPr/>
        <p:txBody>
          <a:bodyPr/>
          <a:lstStyle/>
          <a:p>
            <a:r>
              <a:rPr lang="en-US" dirty="0" smtClean="0"/>
              <a:t>Open the Recruiter table and hide the Navigation pane</a:t>
            </a:r>
          </a:p>
          <a:p>
            <a:r>
              <a:rPr lang="en-US" dirty="0" smtClean="0"/>
              <a:t>Click the plus sign in front of the row for Recruiter 24 to display the </a:t>
            </a:r>
            <a:r>
              <a:rPr lang="en-US" dirty="0" err="1" smtClean="0"/>
              <a:t>subdatasheet</a:t>
            </a:r>
            <a:endParaRPr lang="en-US" dirty="0" smtClean="0"/>
          </a:p>
          <a:p>
            <a:r>
              <a:rPr lang="en-US" dirty="0" smtClean="0"/>
              <a:t>Close the datasheet for the Recruiter table</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75</a:t>
            </a:fld>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a:t>
            </a:r>
            <a:r>
              <a:rPr lang="en-US" dirty="0" err="1" smtClean="0"/>
              <a:t>Subdatasheet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76</a:t>
            </a:fld>
            <a:endParaRPr lang="en-US" dirty="0"/>
          </a:p>
        </p:txBody>
      </p:sp>
      <p:pic>
        <p:nvPicPr>
          <p:cNvPr id="8" name="Content Placeholder 7" descr="Fig03-75.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the Ascending Button </a:t>
            </a:r>
            <a:br>
              <a:rPr lang="en-US" dirty="0" smtClean="0"/>
            </a:br>
            <a:r>
              <a:rPr lang="en-US" dirty="0" smtClean="0"/>
              <a:t>to Order Records</a:t>
            </a:r>
            <a:endParaRPr lang="en-US" dirty="0"/>
          </a:p>
        </p:txBody>
      </p:sp>
      <p:sp>
        <p:nvSpPr>
          <p:cNvPr id="3" name="Content Placeholder 2"/>
          <p:cNvSpPr>
            <a:spLocks noGrp="1"/>
          </p:cNvSpPr>
          <p:nvPr>
            <p:ph idx="1"/>
          </p:nvPr>
        </p:nvSpPr>
        <p:spPr/>
        <p:txBody>
          <a:bodyPr/>
          <a:lstStyle/>
          <a:p>
            <a:r>
              <a:rPr lang="en-US" dirty="0" smtClean="0"/>
              <a:t>Open the Client table in Datasheet view and hide the Navigation pane</a:t>
            </a:r>
          </a:p>
          <a:p>
            <a:r>
              <a:rPr lang="en-US" dirty="0" smtClean="0"/>
              <a:t>Click the City field on the first record to select the field</a:t>
            </a:r>
          </a:p>
          <a:p>
            <a:r>
              <a:rPr lang="en-US" dirty="0" smtClean="0"/>
              <a:t>Click the Ascending button on the Home tab to sort the records by City</a:t>
            </a:r>
          </a:p>
          <a:p>
            <a:r>
              <a:rPr lang="en-US" dirty="0" smtClean="0"/>
              <a:t>Close the table. When asked if you want to save your changes, click the No button</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77</a:t>
            </a:fld>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the Ascending Button </a:t>
            </a:r>
            <a:br>
              <a:rPr lang="en-US" dirty="0" smtClean="0"/>
            </a:br>
            <a:r>
              <a:rPr lang="en-US" dirty="0" smtClean="0"/>
              <a:t>to Order Records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78</a:t>
            </a:fld>
            <a:endParaRPr lang="en-US" dirty="0"/>
          </a:p>
        </p:txBody>
      </p:sp>
      <p:pic>
        <p:nvPicPr>
          <p:cNvPr id="8" name="Content Placeholder 7" descr="Fig03-77.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Quitting Access</a:t>
            </a:r>
            <a:endParaRPr lang="en-US" dirty="0"/>
          </a:p>
        </p:txBody>
      </p:sp>
      <p:sp>
        <p:nvSpPr>
          <p:cNvPr id="3" name="Content Placeholder 2"/>
          <p:cNvSpPr>
            <a:spLocks noGrp="1"/>
          </p:cNvSpPr>
          <p:nvPr>
            <p:ph idx="1"/>
          </p:nvPr>
        </p:nvSpPr>
        <p:spPr/>
        <p:txBody>
          <a:bodyPr/>
          <a:lstStyle/>
          <a:p>
            <a:r>
              <a:rPr lang="en-US" dirty="0" smtClean="0"/>
              <a:t>Click the Close button on the right side of the Access title bar to quit Access</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79</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Simple Form</a:t>
            </a:r>
            <a:endParaRPr lang="en-US" dirty="0"/>
          </a:p>
        </p:txBody>
      </p:sp>
      <p:sp>
        <p:nvSpPr>
          <p:cNvPr id="3" name="Content Placeholder 2"/>
          <p:cNvSpPr>
            <a:spLocks noGrp="1"/>
          </p:cNvSpPr>
          <p:nvPr>
            <p:ph idx="1"/>
          </p:nvPr>
        </p:nvSpPr>
        <p:spPr/>
        <p:txBody>
          <a:bodyPr>
            <a:normAutofit lnSpcReduction="10000"/>
          </a:bodyPr>
          <a:lstStyle/>
          <a:p>
            <a:r>
              <a:rPr lang="en-US" dirty="0" smtClean="0"/>
              <a:t>Show the Navigation pane if it is currently hidden</a:t>
            </a:r>
          </a:p>
          <a:p>
            <a:r>
              <a:rPr lang="en-US" dirty="0" smtClean="0"/>
              <a:t>If necessary, click the Client table in the Navigation pane to select it</a:t>
            </a:r>
          </a:p>
          <a:p>
            <a:r>
              <a:rPr lang="en-US" dirty="0" smtClean="0"/>
              <a:t>Click Create on the Ribbon to display the Create tab</a:t>
            </a:r>
          </a:p>
          <a:p>
            <a:r>
              <a:rPr lang="en-US" dirty="0" smtClean="0"/>
              <a:t>Click the Form button on the Create tab to create a simple form</a:t>
            </a:r>
          </a:p>
          <a:p>
            <a:r>
              <a:rPr lang="en-US" dirty="0" smtClean="0"/>
              <a:t>Click the Form View button to display the form in Form view</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8</a:t>
            </a:fld>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Add, change, and delete records</a:t>
            </a:r>
          </a:p>
          <a:p>
            <a:r>
              <a:rPr lang="en-US" dirty="0" smtClean="0"/>
              <a:t>Search for records</a:t>
            </a:r>
          </a:p>
          <a:p>
            <a:r>
              <a:rPr lang="en-US" dirty="0" smtClean="0"/>
              <a:t>Filter records</a:t>
            </a:r>
          </a:p>
          <a:p>
            <a:r>
              <a:rPr lang="en-US" dirty="0" smtClean="0"/>
              <a:t>Update a table design</a:t>
            </a:r>
          </a:p>
          <a:p>
            <a:r>
              <a:rPr lang="en-US" dirty="0" smtClean="0"/>
              <a:t>Format a datasheet</a:t>
            </a:r>
          </a:p>
          <a:p>
            <a:r>
              <a:rPr lang="en-US" dirty="0" smtClean="0"/>
              <a:t>Use action queries to update records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80</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Specify validation rules, default values, and formats</a:t>
            </a:r>
          </a:p>
          <a:p>
            <a:r>
              <a:rPr lang="en-US" dirty="0" smtClean="0"/>
              <a:t>Create and use single-valued and </a:t>
            </a:r>
            <a:r>
              <a:rPr lang="en-US" dirty="0" err="1" smtClean="0"/>
              <a:t>multivalued</a:t>
            </a:r>
            <a:r>
              <a:rPr lang="en-US" dirty="0" smtClean="0"/>
              <a:t> Lookup fields</a:t>
            </a:r>
          </a:p>
          <a:p>
            <a:r>
              <a:rPr lang="en-US" dirty="0" smtClean="0"/>
              <a:t>Specify referential integrity</a:t>
            </a:r>
          </a:p>
          <a:p>
            <a:r>
              <a:rPr lang="en-US" dirty="0" smtClean="0"/>
              <a:t>Use a </a:t>
            </a:r>
            <a:r>
              <a:rPr lang="en-US" dirty="0" err="1" smtClean="0"/>
              <a:t>subdatasheet</a:t>
            </a:r>
            <a:endParaRPr lang="en-US" dirty="0" smtClean="0"/>
          </a:p>
          <a:p>
            <a:r>
              <a:rPr lang="en-US" dirty="0" smtClean="0"/>
              <a:t>Sort records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81</a:t>
            </a:fld>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US" dirty="0" smtClean="0"/>
              <a:t>Access Chapter 3 Complete</a:t>
            </a:r>
            <a:endParaRPr lang="en-US" dirty="0"/>
          </a:p>
        </p:txBody>
      </p:sp>
      <p:sp>
        <p:nvSpPr>
          <p:cNvPr id="7" name="Subtitle 6"/>
          <p:cNvSpPr>
            <a:spLocks noGrp="1"/>
          </p:cNvSpPr>
          <p:nvPr>
            <p:ph type="subTitle" idx="1"/>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Simple Form</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9</a:t>
            </a:fld>
            <a:endParaRPr lang="en-US" dirty="0"/>
          </a:p>
        </p:txBody>
      </p:sp>
      <p:pic>
        <p:nvPicPr>
          <p:cNvPr id="8" name="Content Placeholder 7" descr="Fig03-04.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1587</TotalTime>
  <Words>4369</Words>
  <Application>Microsoft Office PowerPoint</Application>
  <PresentationFormat>On-screen Show (4:3)</PresentationFormat>
  <Paragraphs>451</Paragraphs>
  <Slides>82</Slides>
  <Notes>0</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Office Theme</vt:lpstr>
      <vt:lpstr>Access Chapter 3</vt:lpstr>
      <vt:lpstr>Objectives</vt:lpstr>
      <vt:lpstr>Objectives</vt:lpstr>
      <vt:lpstr>Plan Ahead</vt:lpstr>
      <vt:lpstr>Starting Access</vt:lpstr>
      <vt:lpstr>Opening a Database</vt:lpstr>
      <vt:lpstr>Opening a Database</vt:lpstr>
      <vt:lpstr>Creating a Simple Form</vt:lpstr>
      <vt:lpstr>Creating a Simple Form</vt:lpstr>
      <vt:lpstr>Using a Form to Add Records</vt:lpstr>
      <vt:lpstr>Using a Form to Add Records</vt:lpstr>
      <vt:lpstr>Searching for a Record</vt:lpstr>
      <vt:lpstr>Searching for a Record</vt:lpstr>
      <vt:lpstr>Updating the Contents of a Record</vt:lpstr>
      <vt:lpstr>Updating the Contents of a Record</vt:lpstr>
      <vt:lpstr>Deleting a Record</vt:lpstr>
      <vt:lpstr>Deleting a Record</vt:lpstr>
      <vt:lpstr>Using Filter By Selection</vt:lpstr>
      <vt:lpstr>Using Filter By Selection</vt:lpstr>
      <vt:lpstr>Toggling a Filter</vt:lpstr>
      <vt:lpstr>Using a Common Filter</vt:lpstr>
      <vt:lpstr>Using a Common Filter</vt:lpstr>
      <vt:lpstr>Using a Common Filter</vt:lpstr>
      <vt:lpstr>Using Filter By Form</vt:lpstr>
      <vt:lpstr>Using Filter By Form</vt:lpstr>
      <vt:lpstr>Using Filter By Form</vt:lpstr>
      <vt:lpstr>Using Advanced Filter/Sort</vt:lpstr>
      <vt:lpstr>Using Advanced Filter/Sort</vt:lpstr>
      <vt:lpstr>Using Advanced Filter/Sort</vt:lpstr>
      <vt:lpstr>Adding a New Field</vt:lpstr>
      <vt:lpstr>Adding a New Field</vt:lpstr>
      <vt:lpstr>Creating a Lookup Field</vt:lpstr>
      <vt:lpstr>Creating a Lookup Field</vt:lpstr>
      <vt:lpstr>Creating a Lookup Field</vt:lpstr>
      <vt:lpstr>Adding a Multivalued Field</vt:lpstr>
      <vt:lpstr>Adding a Multivalued Field</vt:lpstr>
      <vt:lpstr>Saving the Changes and Closing the Table</vt:lpstr>
      <vt:lpstr>Using an Updated Query</vt:lpstr>
      <vt:lpstr>Using an Updated Query</vt:lpstr>
      <vt:lpstr>Using a Delete Query</vt:lpstr>
      <vt:lpstr>Using a Delete Query</vt:lpstr>
      <vt:lpstr>Specifying a Required Field</vt:lpstr>
      <vt:lpstr>Specifying a Required Field</vt:lpstr>
      <vt:lpstr>Specifying a Range</vt:lpstr>
      <vt:lpstr>Specifying a Range</vt:lpstr>
      <vt:lpstr>Specifying a Default Value</vt:lpstr>
      <vt:lpstr>Specifying a Collection  of Allowable Values</vt:lpstr>
      <vt:lpstr>Specifying a Collection  of Allowable Values</vt:lpstr>
      <vt:lpstr>Specifying a Format</vt:lpstr>
      <vt:lpstr>Saving the Validation Rules, Default Values, and Formats</vt:lpstr>
      <vt:lpstr>Saving the Validation Rules, Default Values, and Formats</vt:lpstr>
      <vt:lpstr>Using a Lookup Field</vt:lpstr>
      <vt:lpstr>Using a Lookup Field</vt:lpstr>
      <vt:lpstr>Using a Multivalued Lookup Field</vt:lpstr>
      <vt:lpstr>Using a Multivalued Lookup Field</vt:lpstr>
      <vt:lpstr>Resizing a Column in a Datasheet</vt:lpstr>
      <vt:lpstr>Resizing a Column in a Datasheet</vt:lpstr>
      <vt:lpstr>Including Totals in a Datasheet</vt:lpstr>
      <vt:lpstr>Including Totals in a Datasheet</vt:lpstr>
      <vt:lpstr>Including Totals in a Datasheet</vt:lpstr>
      <vt:lpstr>Removing Totals from a Datasheet</vt:lpstr>
      <vt:lpstr>Changing Gridlines in a Datasheet</vt:lpstr>
      <vt:lpstr>Changing Gridlines in a Datasheet</vt:lpstr>
      <vt:lpstr>Changing the Colors and Font  in a Datasheet</vt:lpstr>
      <vt:lpstr>Changing the Colors and Font  in a Datasheet</vt:lpstr>
      <vt:lpstr>Closing the Datasheet Without Saving the Format Changes</vt:lpstr>
      <vt:lpstr>Querying a Multivalued Field Showing Multiple Values on a Single Row</vt:lpstr>
      <vt:lpstr>Querying a Multivalued Field Showing Multiple Values on a Single Row</vt:lpstr>
      <vt:lpstr>Querying a Multivalued Field Showing Multiple Values on Multiple Rows</vt:lpstr>
      <vt:lpstr>Querying a Multivalued Field Showing Multiple Values on Multiple Rows</vt:lpstr>
      <vt:lpstr>Specifying Referential Integrity</vt:lpstr>
      <vt:lpstr>Specifying Referential Integrity</vt:lpstr>
      <vt:lpstr>Specifying Referential Integrity</vt:lpstr>
      <vt:lpstr>Specifying Referential Integrity</vt:lpstr>
      <vt:lpstr>Using a Subdatasheet</vt:lpstr>
      <vt:lpstr>Using a Subdatasheet</vt:lpstr>
      <vt:lpstr>Using the Ascending Button  to Order Records</vt:lpstr>
      <vt:lpstr>Using the Ascending Button  to Order Records</vt:lpstr>
      <vt:lpstr>Quitting Access</vt:lpstr>
      <vt:lpstr>Summary</vt:lpstr>
      <vt:lpstr>Summary</vt:lpstr>
      <vt:lpstr>Access Chapter 3 Complete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Freund</dc:creator>
  <cp:lastModifiedBy>Steven Freund</cp:lastModifiedBy>
  <cp:revision>163</cp:revision>
  <dcterms:created xsi:type="dcterms:W3CDTF">2007-02-12T19:59:09Z</dcterms:created>
  <dcterms:modified xsi:type="dcterms:W3CDTF">2007-04-24T23:51:18Z</dcterms:modified>
</cp:coreProperties>
</file>