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8"/>
  </p:notesMasterIdLst>
  <p:sldIdLst>
    <p:sldId id="256" r:id="rId2"/>
    <p:sldId id="257" r:id="rId3"/>
    <p:sldId id="258" r:id="rId4"/>
    <p:sldId id="262"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263" r:id="rId65"/>
    <p:sldId id="264" r:id="rId66"/>
    <p:sldId id="261" r:id="rId6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0" d="100"/>
          <a:sy n="90" d="100"/>
        </p:scale>
        <p:origin x="-900" y="-51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C68EAA4-1421-493B-8E68-6C1D76DE7FF3}" type="datetimeFigureOut">
              <a:rPr lang="en-US"/>
              <a:pPr>
                <a:defRPr/>
              </a:pPr>
              <a:t>6/28/2007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6EF2AEF-F7F4-4D72-B37A-6BEF4B0EE46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shadeToTitle="1">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TextBox 6"/>
          <p:cNvSpPr txBox="1"/>
          <p:nvPr userDrawn="1"/>
        </p:nvSpPr>
        <p:spPr>
          <a:xfrm>
            <a:off x="152400" y="2133600"/>
            <a:ext cx="5640388" cy="646113"/>
          </a:xfrm>
          <a:prstGeom prst="rect">
            <a:avLst/>
          </a:prstGeom>
          <a:noFill/>
        </p:spPr>
        <p:txBody>
          <a:bodyPr wrap="none">
            <a:spAutoFit/>
          </a:bodyPr>
          <a:lstStyle/>
          <a:p>
            <a:pPr fontAlgn="auto">
              <a:spcBef>
                <a:spcPts val="0"/>
              </a:spcBef>
              <a:spcAft>
                <a:spcPts val="0"/>
              </a:spcAft>
              <a:defRPr/>
            </a:pPr>
            <a:r>
              <a:rPr lang="en-US" sz="3600" dirty="0">
                <a:latin typeface="Arial Black" pitchFamily="34" charset="0"/>
                <a:cs typeface="Aharoni" pitchFamily="2" charset="-79"/>
              </a:rPr>
              <a:t>Microsoft Office 2007</a:t>
            </a:r>
            <a:endParaRPr lang="en-US" sz="3600" dirty="0">
              <a:latin typeface="Arial Black" pitchFamily="34" charset="0"/>
              <a:cs typeface="Aharoni" pitchFamily="2" charset="-79"/>
            </a:endParaRPr>
          </a:p>
        </p:txBody>
      </p:sp>
      <p:cxnSp>
        <p:nvCxnSpPr>
          <p:cNvPr id="5" name="Straight Connector 8"/>
          <p:cNvCxnSpPr/>
          <p:nvPr userDrawn="1"/>
        </p:nvCxnSpPr>
        <p:spPr>
          <a:xfrm>
            <a:off x="228600" y="2743200"/>
            <a:ext cx="8839200" cy="1588"/>
          </a:xfrm>
          <a:prstGeom prst="line">
            <a:avLst/>
          </a:prstGeom>
        </p:spPr>
        <p:style>
          <a:lnRef idx="3">
            <a:schemeClr val="dk1"/>
          </a:lnRef>
          <a:fillRef idx="0">
            <a:schemeClr val="dk1"/>
          </a:fillRef>
          <a:effectRef idx="2">
            <a:schemeClr val="dk1"/>
          </a:effectRef>
          <a:fontRef idx="minor">
            <a:schemeClr val="tx1"/>
          </a:fontRef>
        </p:style>
      </p:cxnSp>
      <p:pic>
        <p:nvPicPr>
          <p:cNvPr id="6" name="Picture 3"/>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4800600" y="3581400"/>
            <a:ext cx="4267200" cy="3213100"/>
          </a:xfrm>
          <a:prstGeom prst="rect">
            <a:avLst/>
          </a:prstGeom>
          <a:noFill/>
          <a:ln w="9525">
            <a:noFill/>
            <a:miter lim="800000"/>
            <a:headEnd/>
            <a:tailEnd/>
          </a:ln>
        </p:spPr>
      </p:pic>
      <p:sp>
        <p:nvSpPr>
          <p:cNvPr id="2" name="Title 1"/>
          <p:cNvSpPr>
            <a:spLocks noGrp="1"/>
          </p:cNvSpPr>
          <p:nvPr>
            <p:ph type="ctrTitle"/>
          </p:nvPr>
        </p:nvSpPr>
        <p:spPr>
          <a:xfrm>
            <a:off x="152400" y="2819401"/>
            <a:ext cx="8077200" cy="685799"/>
          </a:xfrm>
        </p:spPr>
        <p:txBody>
          <a:bodyPr/>
          <a:lstStyle>
            <a:lvl1pPr algn="l">
              <a:defRPr>
                <a:solidFill>
                  <a:schemeClr val="accent1">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 y="3581400"/>
            <a:ext cx="46482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Microsoft Office 2007: Complete Concepts and Techniques - Windows Vista Edition</a:t>
            </a:r>
          </a:p>
        </p:txBody>
      </p:sp>
      <p:sp>
        <p:nvSpPr>
          <p:cNvPr id="5" name="Slide Number Placeholder 5"/>
          <p:cNvSpPr>
            <a:spLocks noGrp="1"/>
          </p:cNvSpPr>
          <p:nvPr>
            <p:ph type="sldNum" sz="quarter" idx="11"/>
          </p:nvPr>
        </p:nvSpPr>
        <p:spPr/>
        <p:txBody>
          <a:bodyPr/>
          <a:lstStyle>
            <a:lvl1pPr>
              <a:defRPr/>
            </a:lvl1pPr>
          </a:lstStyle>
          <a:p>
            <a:pPr>
              <a:defRPr/>
            </a:pPr>
            <a:fld id="{60B3893D-5B7A-479A-BB2D-D263F3BCB94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Microsoft Office 2007: Complete Concepts and Techniques - Windows Vista Edition</a:t>
            </a:r>
          </a:p>
        </p:txBody>
      </p:sp>
      <p:sp>
        <p:nvSpPr>
          <p:cNvPr id="5" name="Slide Number Placeholder 5"/>
          <p:cNvSpPr>
            <a:spLocks noGrp="1"/>
          </p:cNvSpPr>
          <p:nvPr>
            <p:ph type="sldNum" sz="quarter" idx="11"/>
          </p:nvPr>
        </p:nvSpPr>
        <p:spPr/>
        <p:txBody>
          <a:bodyPr/>
          <a:lstStyle>
            <a:lvl1pPr>
              <a:defRPr/>
            </a:lvl1pPr>
          </a:lstStyle>
          <a:p>
            <a:pPr>
              <a:defRPr/>
            </a:pPr>
            <a:fld id="{057ECD35-75C9-40D2-87EF-76BE450FC08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shadeToTitle="1">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76200" y="6477000"/>
            <a:ext cx="8229600" cy="466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5" name="Straight Connector 9"/>
          <p:cNvCxnSpPr/>
          <p:nvPr userDrawn="1"/>
        </p:nvCxnSpPr>
        <p:spPr>
          <a:xfrm>
            <a:off x="0" y="1219200"/>
            <a:ext cx="8001000" cy="1588"/>
          </a:xfrm>
          <a:prstGeom prst="line">
            <a:avLst/>
          </a:prstGeom>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0" y="76200"/>
            <a:ext cx="8686800" cy="1143000"/>
          </a:xfrm>
        </p:spPr>
        <p:txBody>
          <a:bodyPr/>
          <a:lstStyle>
            <a:lvl1pPr algn="l">
              <a:defRPr>
                <a:solidFill>
                  <a:schemeClr val="accent1">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1295400"/>
            <a:ext cx="8686800" cy="4830763"/>
          </a:xfrm>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0"/>
          </p:nvPr>
        </p:nvSpPr>
        <p:spPr>
          <a:xfrm>
            <a:off x="0" y="6492875"/>
            <a:ext cx="7924800" cy="365125"/>
          </a:xfrm>
        </p:spPr>
        <p:txBody>
          <a:bodyPr/>
          <a:lstStyle>
            <a:lvl1pPr algn="l">
              <a:defRPr b="1" smtClean="0">
                <a:solidFill>
                  <a:schemeClr val="bg1"/>
                </a:solidFill>
              </a:defRPr>
            </a:lvl1pPr>
          </a:lstStyle>
          <a:p>
            <a:pPr>
              <a:defRPr/>
            </a:pPr>
            <a:r>
              <a:rPr lang="en-US"/>
              <a:t>Microsoft Office 2007: Complete Concepts and Techniques - Windows Vista Edition</a:t>
            </a:r>
            <a:endParaRPr lang="en-US" dirty="0"/>
          </a:p>
        </p:txBody>
      </p:sp>
      <p:sp>
        <p:nvSpPr>
          <p:cNvPr id="7" name="Slide Number Placeholder 5"/>
          <p:cNvSpPr>
            <a:spLocks noGrp="1"/>
          </p:cNvSpPr>
          <p:nvPr>
            <p:ph type="sldNum" sz="quarter" idx="11"/>
          </p:nvPr>
        </p:nvSpPr>
        <p:spPr>
          <a:xfrm>
            <a:off x="8534400" y="6492875"/>
            <a:ext cx="457200" cy="365125"/>
          </a:xfrm>
        </p:spPr>
        <p:txBody>
          <a:bodyPr/>
          <a:lstStyle>
            <a:lvl1pPr>
              <a:defRPr b="1" smtClean="0">
                <a:solidFill>
                  <a:schemeClr val="tx1"/>
                </a:solidFill>
              </a:defRPr>
            </a:lvl1pPr>
          </a:lstStyle>
          <a:p>
            <a:pPr>
              <a:defRPr/>
            </a:pPr>
            <a:fld id="{B1AD46E2-7E66-4487-A4E9-09B69ADE05B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Microsoft Office 2007: Complete Concepts and Techniques - Windows Vista Edition</a:t>
            </a:r>
          </a:p>
        </p:txBody>
      </p:sp>
      <p:sp>
        <p:nvSpPr>
          <p:cNvPr id="5" name="Slide Number Placeholder 5"/>
          <p:cNvSpPr>
            <a:spLocks noGrp="1"/>
          </p:cNvSpPr>
          <p:nvPr>
            <p:ph type="sldNum" sz="quarter" idx="11"/>
          </p:nvPr>
        </p:nvSpPr>
        <p:spPr/>
        <p:txBody>
          <a:bodyPr/>
          <a:lstStyle>
            <a:lvl1pPr>
              <a:defRPr/>
            </a:lvl1pPr>
          </a:lstStyle>
          <a:p>
            <a:pPr>
              <a:defRPr/>
            </a:pPr>
            <a:fld id="{654F46B0-5D3C-42BC-85F4-E72736E690B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a:t>Microsoft Office 2007: Complete Concepts and Techniques - Windows Vista Edition</a:t>
            </a:r>
          </a:p>
        </p:txBody>
      </p:sp>
      <p:sp>
        <p:nvSpPr>
          <p:cNvPr id="6" name="Slide Number Placeholder 5"/>
          <p:cNvSpPr>
            <a:spLocks noGrp="1"/>
          </p:cNvSpPr>
          <p:nvPr>
            <p:ph type="sldNum" sz="quarter" idx="11"/>
          </p:nvPr>
        </p:nvSpPr>
        <p:spPr/>
        <p:txBody>
          <a:bodyPr/>
          <a:lstStyle>
            <a:lvl1pPr>
              <a:defRPr/>
            </a:lvl1pPr>
          </a:lstStyle>
          <a:p>
            <a:pPr>
              <a:defRPr/>
            </a:pPr>
            <a:fld id="{695963D3-DBB3-45AB-84E0-BAEBA5F208E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r>
              <a:rPr lang="en-US"/>
              <a:t>Microsoft Office 2007: Complete Concepts and Techniques - Windows Vista Edition</a:t>
            </a:r>
          </a:p>
        </p:txBody>
      </p:sp>
      <p:sp>
        <p:nvSpPr>
          <p:cNvPr id="8" name="Slide Number Placeholder 5"/>
          <p:cNvSpPr>
            <a:spLocks noGrp="1"/>
          </p:cNvSpPr>
          <p:nvPr>
            <p:ph type="sldNum" sz="quarter" idx="11"/>
          </p:nvPr>
        </p:nvSpPr>
        <p:spPr/>
        <p:txBody>
          <a:bodyPr/>
          <a:lstStyle>
            <a:lvl1pPr>
              <a:defRPr/>
            </a:lvl1pPr>
          </a:lstStyle>
          <a:p>
            <a:pPr>
              <a:defRPr/>
            </a:pPr>
            <a:fld id="{CEF14931-382C-4DFA-8B1D-EFEA57A08E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a:t>Microsoft Office 2007: Complete Concepts and Techniques - Windows Vista Edition</a:t>
            </a:r>
          </a:p>
        </p:txBody>
      </p:sp>
      <p:sp>
        <p:nvSpPr>
          <p:cNvPr id="4" name="Slide Number Placeholder 5"/>
          <p:cNvSpPr>
            <a:spLocks noGrp="1"/>
          </p:cNvSpPr>
          <p:nvPr>
            <p:ph type="sldNum" sz="quarter" idx="11"/>
          </p:nvPr>
        </p:nvSpPr>
        <p:spPr/>
        <p:txBody>
          <a:bodyPr/>
          <a:lstStyle>
            <a:lvl1pPr>
              <a:defRPr/>
            </a:lvl1pPr>
          </a:lstStyle>
          <a:p>
            <a:pPr>
              <a:defRPr/>
            </a:pPr>
            <a:fld id="{FEC6C38C-1046-4CB3-892A-1ECA475918E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Microsoft Office 2007: Complete Concepts and Techniques - Windows Vista Edition</a:t>
            </a:r>
          </a:p>
        </p:txBody>
      </p:sp>
      <p:sp>
        <p:nvSpPr>
          <p:cNvPr id="3" name="Slide Number Placeholder 5"/>
          <p:cNvSpPr>
            <a:spLocks noGrp="1"/>
          </p:cNvSpPr>
          <p:nvPr>
            <p:ph type="sldNum" sz="quarter" idx="11"/>
          </p:nvPr>
        </p:nvSpPr>
        <p:spPr/>
        <p:txBody>
          <a:bodyPr/>
          <a:lstStyle>
            <a:lvl1pPr>
              <a:defRPr/>
            </a:lvl1pPr>
          </a:lstStyle>
          <a:p>
            <a:pPr>
              <a:defRPr/>
            </a:pPr>
            <a:fld id="{59F0C5DB-99D5-46C6-9634-982B08020BB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Microsoft Office 2007: Complete Concepts and Techniques - Windows Vista Edition</a:t>
            </a:r>
          </a:p>
        </p:txBody>
      </p:sp>
      <p:sp>
        <p:nvSpPr>
          <p:cNvPr id="6" name="Slide Number Placeholder 5"/>
          <p:cNvSpPr>
            <a:spLocks noGrp="1"/>
          </p:cNvSpPr>
          <p:nvPr>
            <p:ph type="sldNum" sz="quarter" idx="11"/>
          </p:nvPr>
        </p:nvSpPr>
        <p:spPr/>
        <p:txBody>
          <a:bodyPr/>
          <a:lstStyle>
            <a:lvl1pPr>
              <a:defRPr/>
            </a:lvl1pPr>
          </a:lstStyle>
          <a:p>
            <a:pPr>
              <a:defRPr/>
            </a:pPr>
            <a:fld id="{D9A5BC69-99C6-4D88-A627-981DF39DB7C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Microsoft Office 2007: Complete Concepts and Techniques - Windows Vista Edition</a:t>
            </a:r>
          </a:p>
        </p:txBody>
      </p:sp>
      <p:sp>
        <p:nvSpPr>
          <p:cNvPr id="6" name="Slide Number Placeholder 5"/>
          <p:cNvSpPr>
            <a:spLocks noGrp="1"/>
          </p:cNvSpPr>
          <p:nvPr>
            <p:ph type="sldNum" sz="quarter" idx="11"/>
          </p:nvPr>
        </p:nvSpPr>
        <p:spPr/>
        <p:txBody>
          <a:bodyPr/>
          <a:lstStyle>
            <a:lvl1pPr>
              <a:defRPr/>
            </a:lvl1pPr>
          </a:lstStyle>
          <a:p>
            <a:pPr>
              <a:defRPr/>
            </a:pPr>
            <a:fld id="{1312659A-5591-48AF-A748-CDC49C2A0EF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lin ang="27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en-US"/>
              <a:t>Microsoft Office 2007: Complete Concepts and Techniques - Windows Vista Edition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9AE69A2-64DC-496D-A5F6-0B03C69DDD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819400"/>
            <a:ext cx="8077200" cy="685800"/>
          </a:xfrm>
        </p:spPr>
        <p:txBody>
          <a:bodyPr rtlCol="0">
            <a:normAutofit fontScale="90000"/>
          </a:bodyPr>
          <a:lstStyle/>
          <a:p>
            <a:pPr fontAlgn="auto">
              <a:spcAft>
                <a:spcPts val="0"/>
              </a:spcAft>
              <a:defRPr/>
            </a:pPr>
            <a:r>
              <a:rPr lang="en-US" dirty="0" smtClean="0"/>
              <a:t>Access Chapter 6</a:t>
            </a:r>
            <a:endParaRPr lang="en-US" dirty="0"/>
          </a:p>
        </p:txBody>
      </p:sp>
      <p:sp>
        <p:nvSpPr>
          <p:cNvPr id="14338" name="Subtitle 2"/>
          <p:cNvSpPr>
            <a:spLocks noGrp="1"/>
          </p:cNvSpPr>
          <p:nvPr>
            <p:ph type="subTitle" idx="1"/>
          </p:nvPr>
        </p:nvSpPr>
        <p:spPr/>
        <p:txBody>
          <a:bodyPr/>
          <a:lstStyle/>
          <a:p>
            <a:r>
              <a:rPr lang="en-US" smtClean="0"/>
              <a:t>Using Macros, Switchboards, PivotTables, and PivotCharts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Adding Actions to a Macro</a:t>
            </a:r>
            <a:endParaRPr lang="en-US" dirty="0"/>
          </a:p>
        </p:txBody>
      </p:sp>
      <p:sp>
        <p:nvSpPr>
          <p:cNvPr id="23554"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23555"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ABF9B3-7B7B-44F4-99D5-A6EFE512183E}" type="slidenum">
              <a:rPr lang="en-US">
                <a:cs typeface="Arial" charset="0"/>
              </a:rPr>
              <a:pPr fontAlgn="base">
                <a:spcBef>
                  <a:spcPct val="0"/>
                </a:spcBef>
                <a:spcAft>
                  <a:spcPct val="0"/>
                </a:spcAft>
              </a:pPr>
              <a:t>10</a:t>
            </a:fld>
            <a:endParaRPr lang="en-US">
              <a:cs typeface="Arial" charset="0"/>
            </a:endParaRPr>
          </a:p>
        </p:txBody>
      </p:sp>
      <p:pic>
        <p:nvPicPr>
          <p:cNvPr id="23556" name="Content Placeholder 6" descr="Fig06-09.gif"/>
          <p:cNvPicPr>
            <a:picLocks noGrp="1" noChangeAspect="1"/>
          </p:cNvPicPr>
          <p:nvPr>
            <p:ph idx="1"/>
          </p:nvPr>
        </p:nvPicPr>
        <p:blipFill>
          <a:blip r:embed="rId2"/>
          <a:srcRect/>
          <a:stretch>
            <a:fillRect/>
          </a:stretch>
        </p:blipFill>
        <p:spPr>
          <a:xfrm>
            <a:off x="1122363" y="1295400"/>
            <a:ext cx="6442075" cy="483076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Running a Macro</a:t>
            </a:r>
            <a:endParaRPr lang="en-US" dirty="0"/>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US" dirty="0" smtClean="0"/>
              <a:t>Show the Navigation Pane and scroll down, if necessary, so that the Open Client Table Read Only macro appears. It should be in a section of the Navigation Pane called Unrelated Objects, because it is not directly related to any of the tables in the database</a:t>
            </a:r>
          </a:p>
          <a:p>
            <a:pPr fontAlgn="auto">
              <a:spcAft>
                <a:spcPts val="0"/>
              </a:spcAft>
              <a:buFont typeface="Arial" pitchFamily="34" charset="0"/>
              <a:buChar char="•"/>
              <a:defRPr/>
            </a:pPr>
            <a:r>
              <a:rPr lang="en-US" dirty="0" smtClean="0"/>
              <a:t>Right-click the Open Client Table Read Only macro and then click Run on the shortcut menu to run the macro</a:t>
            </a:r>
          </a:p>
          <a:p>
            <a:pPr fontAlgn="auto">
              <a:spcAft>
                <a:spcPts val="0"/>
              </a:spcAft>
              <a:buFont typeface="Arial" pitchFamily="34" charset="0"/>
              <a:buChar char="•"/>
              <a:defRPr/>
            </a:pPr>
            <a:r>
              <a:rPr lang="en-US" dirty="0" smtClean="0"/>
              <a:t>Click the OK button in the JSP Recruiters dialog box and then close the Client table</a:t>
            </a:r>
            <a:endParaRPr lang="en-US" dirty="0"/>
          </a:p>
        </p:txBody>
      </p:sp>
      <p:sp>
        <p:nvSpPr>
          <p:cNvPr id="24579"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24580"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030964-B498-402B-9DE1-9EECC17A1FB9}"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Running a Macro</a:t>
            </a:r>
            <a:endParaRPr lang="en-US" dirty="0"/>
          </a:p>
        </p:txBody>
      </p:sp>
      <p:sp>
        <p:nvSpPr>
          <p:cNvPr id="25602"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25603"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8FA125-EAF2-41B9-98B6-638EC0CEF4FE}" type="slidenum">
              <a:rPr lang="en-US">
                <a:cs typeface="Arial" charset="0"/>
              </a:rPr>
              <a:pPr fontAlgn="base">
                <a:spcBef>
                  <a:spcPct val="0"/>
                </a:spcBef>
                <a:spcAft>
                  <a:spcPct val="0"/>
                </a:spcAft>
              </a:pPr>
              <a:t>12</a:t>
            </a:fld>
            <a:endParaRPr lang="en-US">
              <a:cs typeface="Arial" charset="0"/>
            </a:endParaRPr>
          </a:p>
        </p:txBody>
      </p:sp>
      <p:pic>
        <p:nvPicPr>
          <p:cNvPr id="25604" name="Content Placeholder 6" descr="Fig06-12.gif"/>
          <p:cNvPicPr>
            <a:picLocks noGrp="1" noChangeAspect="1"/>
          </p:cNvPicPr>
          <p:nvPr>
            <p:ph idx="1"/>
          </p:nvPr>
        </p:nvPicPr>
        <p:blipFill>
          <a:blip r:embed="rId2"/>
          <a:srcRect/>
          <a:stretch>
            <a:fillRect/>
          </a:stretch>
        </p:blipFill>
        <p:spPr>
          <a:xfrm>
            <a:off x="1122363" y="1295400"/>
            <a:ext cx="6442075" cy="48307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Modifying a Macro</a:t>
            </a:r>
            <a:endParaRPr lang="en-US" dirty="0"/>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US" dirty="0" smtClean="0"/>
              <a:t>Right-click the Open Client Table Read Only macro to display a shortcut menu</a:t>
            </a:r>
          </a:p>
          <a:p>
            <a:pPr fontAlgn="auto">
              <a:spcAft>
                <a:spcPts val="0"/>
              </a:spcAft>
              <a:buFont typeface="Arial" pitchFamily="34" charset="0"/>
              <a:buChar char="•"/>
              <a:defRPr/>
            </a:pPr>
            <a:r>
              <a:rPr lang="en-US" dirty="0" smtClean="0"/>
              <a:t>Click Design View on the shortcut menu to open the macro in Design view</a:t>
            </a:r>
          </a:p>
          <a:p>
            <a:pPr fontAlgn="auto">
              <a:spcAft>
                <a:spcPts val="0"/>
              </a:spcAft>
              <a:buFont typeface="Arial" pitchFamily="34" charset="0"/>
              <a:buChar char="•"/>
              <a:defRPr/>
            </a:pPr>
            <a:r>
              <a:rPr lang="en-US" dirty="0" smtClean="0"/>
              <a:t>Click the row selector on the row containing the </a:t>
            </a:r>
            <a:r>
              <a:rPr lang="en-US" dirty="0" err="1" smtClean="0"/>
              <a:t>MsgBox</a:t>
            </a:r>
            <a:r>
              <a:rPr lang="en-US" dirty="0" smtClean="0"/>
              <a:t> action to select the row, and then press the INSERT key to insert a new row</a:t>
            </a:r>
          </a:p>
          <a:p>
            <a:pPr fontAlgn="auto">
              <a:spcAft>
                <a:spcPts val="0"/>
              </a:spcAft>
              <a:buFont typeface="Arial" pitchFamily="34" charset="0"/>
              <a:buChar char="•"/>
              <a:defRPr/>
            </a:pPr>
            <a:r>
              <a:rPr lang="en-US" dirty="0" smtClean="0"/>
              <a:t>Click the new row</a:t>
            </a:r>
          </a:p>
          <a:p>
            <a:pPr fontAlgn="auto">
              <a:spcAft>
                <a:spcPts val="0"/>
              </a:spcAft>
              <a:buFont typeface="Arial" pitchFamily="34" charset="0"/>
              <a:buChar char="•"/>
              <a:defRPr/>
            </a:pPr>
            <a:r>
              <a:rPr lang="en-US" dirty="0" smtClean="0"/>
              <a:t>Click the Action column arrow on the new row, scroll down, and select </a:t>
            </a:r>
            <a:r>
              <a:rPr lang="en-US" dirty="0" err="1" smtClean="0"/>
              <a:t>NavigateTo</a:t>
            </a:r>
            <a:r>
              <a:rPr lang="en-US" dirty="0" smtClean="0"/>
              <a:t> as the action</a:t>
            </a:r>
            <a:endParaRPr lang="en-US" dirty="0"/>
          </a:p>
        </p:txBody>
      </p:sp>
      <p:sp>
        <p:nvSpPr>
          <p:cNvPr id="26627"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26628"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2AF4B0-57EA-4623-B435-0C55346FFC5D}"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Modifying a Macro</a:t>
            </a:r>
            <a:endParaRPr lang="en-US" dirty="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Click the Category argument, click the arrow, and then click Object Type as the value for the  Category argument</a:t>
            </a:r>
          </a:p>
          <a:p>
            <a:pPr fontAlgn="auto">
              <a:spcAft>
                <a:spcPts val="0"/>
              </a:spcAft>
              <a:buFont typeface="Arial" pitchFamily="34" charset="0"/>
              <a:buChar char="•"/>
              <a:defRPr/>
            </a:pPr>
            <a:r>
              <a:rPr lang="en-US" dirty="0" smtClean="0"/>
              <a:t>Click the Group argument, click the arrow, and then click Tables as the value for the Group argument </a:t>
            </a:r>
          </a:p>
          <a:p>
            <a:pPr fontAlgn="auto">
              <a:spcAft>
                <a:spcPts val="0"/>
              </a:spcAft>
              <a:buFont typeface="Arial" pitchFamily="34" charset="0"/>
              <a:buChar char="•"/>
              <a:defRPr/>
            </a:pPr>
            <a:r>
              <a:rPr lang="en-US" dirty="0" smtClean="0"/>
              <a:t>Save and then close the macro</a:t>
            </a:r>
            <a:endParaRPr lang="en-US" dirty="0"/>
          </a:p>
        </p:txBody>
      </p:sp>
      <p:sp>
        <p:nvSpPr>
          <p:cNvPr id="27651"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27652"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10577F-3665-40A6-8734-49C0CFD0BC88}"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Modifying a Macro</a:t>
            </a:r>
            <a:endParaRPr lang="en-US" dirty="0"/>
          </a:p>
        </p:txBody>
      </p:sp>
      <p:sp>
        <p:nvSpPr>
          <p:cNvPr id="28674"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28675"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1A4A74-B2F2-49B4-97B3-B7E13E0A5AE8}" type="slidenum">
              <a:rPr lang="en-US">
                <a:cs typeface="Arial" charset="0"/>
              </a:rPr>
              <a:pPr fontAlgn="base">
                <a:spcBef>
                  <a:spcPct val="0"/>
                </a:spcBef>
                <a:spcAft>
                  <a:spcPct val="0"/>
                </a:spcAft>
              </a:pPr>
              <a:t>15</a:t>
            </a:fld>
            <a:endParaRPr lang="en-US">
              <a:cs typeface="Arial" charset="0"/>
            </a:endParaRPr>
          </a:p>
        </p:txBody>
      </p:sp>
      <p:pic>
        <p:nvPicPr>
          <p:cNvPr id="28676" name="Content Placeholder 6" descr="Fig06-14.gif"/>
          <p:cNvPicPr>
            <a:picLocks noGrp="1" noChangeAspect="1"/>
          </p:cNvPicPr>
          <p:nvPr>
            <p:ph idx="1"/>
          </p:nvPr>
        </p:nvPicPr>
        <p:blipFill>
          <a:blip r:embed="rId2"/>
          <a:srcRect/>
          <a:stretch>
            <a:fillRect/>
          </a:stretch>
        </p:blipFill>
        <p:spPr>
          <a:xfrm>
            <a:off x="1122363" y="1295400"/>
            <a:ext cx="6442075" cy="48307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Running the Modified Macro</a:t>
            </a:r>
            <a:endParaRPr lang="en-US" dirty="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Right-click the Open Client Table Read Only macro and then click Run on the shortcut menu to run the macro</a:t>
            </a:r>
          </a:p>
          <a:p>
            <a:pPr fontAlgn="auto">
              <a:spcAft>
                <a:spcPts val="0"/>
              </a:spcAft>
              <a:buFont typeface="Arial" pitchFamily="34" charset="0"/>
              <a:buChar char="•"/>
              <a:defRPr/>
            </a:pPr>
            <a:r>
              <a:rPr lang="en-US" dirty="0" smtClean="0"/>
              <a:t>Click the OK button in the JSP Recruiters dialog box and then close the Client table</a:t>
            </a:r>
          </a:p>
        </p:txBody>
      </p:sp>
      <p:sp>
        <p:nvSpPr>
          <p:cNvPr id="29699"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29700"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6B4C46-8360-49CD-80C4-0747D8A0B3F2}" type="slidenum">
              <a:rPr lang="en-US">
                <a:cs typeface="Arial" charset="0"/>
              </a:rPr>
              <a:pPr fontAlgn="base">
                <a:spcBef>
                  <a:spcPct val="0"/>
                </a:spcBef>
                <a:spcAft>
                  <a:spcPct val="0"/>
                </a:spcAft>
              </a:pPr>
              <a:t>16</a:t>
            </a:fld>
            <a:endParaRPr lang="en-US">
              <a:cs typeface="Arial" charset="0"/>
            </a:endParaRPr>
          </a:p>
        </p:txBody>
      </p:sp>
      <p:pic>
        <p:nvPicPr>
          <p:cNvPr id="29701" name="Picture 5" descr="Fig06-15.gif"/>
          <p:cNvPicPr>
            <a:picLocks noChangeAspect="1"/>
          </p:cNvPicPr>
          <p:nvPr/>
        </p:nvPicPr>
        <p:blipFill>
          <a:blip r:embed="rId2"/>
          <a:srcRect/>
          <a:stretch>
            <a:fillRect/>
          </a:stretch>
        </p:blipFill>
        <p:spPr bwMode="auto">
          <a:xfrm>
            <a:off x="2286000" y="3810000"/>
            <a:ext cx="3429000" cy="25717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Reversing the Macro Action</a:t>
            </a:r>
            <a:endParaRPr lang="en-US" dirty="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Click the Navigation Pane arrow to produce the Navigation Pane menu</a:t>
            </a:r>
          </a:p>
          <a:p>
            <a:pPr fontAlgn="auto">
              <a:spcAft>
                <a:spcPts val="0"/>
              </a:spcAft>
              <a:buFont typeface="Arial" pitchFamily="34" charset="0"/>
              <a:buChar char="•"/>
              <a:defRPr/>
            </a:pPr>
            <a:r>
              <a:rPr lang="en-US" dirty="0" smtClean="0"/>
              <a:t>Click Tables and Related Views to once again organize the Navigation Pane by table</a:t>
            </a:r>
          </a:p>
        </p:txBody>
      </p:sp>
      <p:sp>
        <p:nvSpPr>
          <p:cNvPr id="30723"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30724"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D46878-750A-4057-8183-547BCFC57C23}" type="slidenum">
              <a:rPr lang="en-US">
                <a:cs typeface="Arial" charset="0"/>
              </a:rPr>
              <a:pPr fontAlgn="base">
                <a:spcBef>
                  <a:spcPct val="0"/>
                </a:spcBef>
                <a:spcAft>
                  <a:spcPct val="0"/>
                </a:spcAft>
              </a:pPr>
              <a:t>17</a:t>
            </a:fld>
            <a:endParaRPr lang="en-US">
              <a:cs typeface="Arial" charset="0"/>
            </a:endParaRPr>
          </a:p>
        </p:txBody>
      </p:sp>
      <p:pic>
        <p:nvPicPr>
          <p:cNvPr id="30725" name="Picture 5" descr="Fig06-16.gif"/>
          <p:cNvPicPr>
            <a:picLocks noChangeAspect="1"/>
          </p:cNvPicPr>
          <p:nvPr/>
        </p:nvPicPr>
        <p:blipFill>
          <a:blip r:embed="rId2"/>
          <a:srcRect/>
          <a:stretch>
            <a:fillRect/>
          </a:stretch>
        </p:blipFill>
        <p:spPr bwMode="auto">
          <a:xfrm>
            <a:off x="1676400" y="3429000"/>
            <a:ext cx="3886200" cy="29146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Creating a Macro Group</a:t>
            </a:r>
            <a:endParaRPr lang="en-US" dirty="0"/>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smtClean="0"/>
              <a:t>Click Create on the Ribbon to display the Create tab</a:t>
            </a:r>
          </a:p>
          <a:p>
            <a:pPr fontAlgn="auto">
              <a:spcAft>
                <a:spcPts val="0"/>
              </a:spcAft>
              <a:buFont typeface="Arial" pitchFamily="34" charset="0"/>
              <a:buChar char="•"/>
              <a:defRPr/>
            </a:pPr>
            <a:r>
              <a:rPr lang="en-US" dirty="0" smtClean="0"/>
              <a:t>Click the Macro button arrow to display the Macro menu</a:t>
            </a:r>
          </a:p>
          <a:p>
            <a:pPr fontAlgn="auto">
              <a:spcAft>
                <a:spcPts val="0"/>
              </a:spcAft>
              <a:buFont typeface="Arial" pitchFamily="34" charset="0"/>
              <a:buChar char="•"/>
              <a:defRPr/>
            </a:pPr>
            <a:r>
              <a:rPr lang="en-US" dirty="0" smtClean="0"/>
              <a:t>Click Macro on the Macro menu to create a new macro</a:t>
            </a:r>
          </a:p>
          <a:p>
            <a:pPr fontAlgn="auto">
              <a:spcAft>
                <a:spcPts val="0"/>
              </a:spcAft>
              <a:buFont typeface="Arial" pitchFamily="34" charset="0"/>
              <a:buChar char="•"/>
              <a:defRPr/>
            </a:pPr>
            <a:r>
              <a:rPr lang="en-US" dirty="0" smtClean="0"/>
              <a:t>Hide the Navigation Pane</a:t>
            </a:r>
          </a:p>
          <a:p>
            <a:pPr fontAlgn="auto">
              <a:spcAft>
                <a:spcPts val="0"/>
              </a:spcAft>
              <a:buFont typeface="Arial" pitchFamily="34" charset="0"/>
              <a:buChar char="•"/>
              <a:defRPr/>
            </a:pPr>
            <a:r>
              <a:rPr lang="en-US" dirty="0" smtClean="0"/>
              <a:t>Click the Macro Names button on the Design tab to display the Macro Name column</a:t>
            </a:r>
            <a:endParaRPr lang="en-US" dirty="0"/>
          </a:p>
        </p:txBody>
      </p:sp>
      <p:sp>
        <p:nvSpPr>
          <p:cNvPr id="31747"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31748"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DAA12F-1A6D-4E37-AB41-334EAF88A8C2}"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Creating a Macro Group</a:t>
            </a:r>
            <a:endParaRPr lang="en-US" dirty="0"/>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US" dirty="0" smtClean="0"/>
              <a:t>Type the name of the first macro in Table 6–2 on page AC 376 in the Macro Name column on the first row</a:t>
            </a:r>
          </a:p>
          <a:p>
            <a:pPr fontAlgn="auto">
              <a:spcAft>
                <a:spcPts val="0"/>
              </a:spcAft>
              <a:buFont typeface="Arial" pitchFamily="34" charset="0"/>
              <a:buChar char="•"/>
              <a:defRPr/>
            </a:pPr>
            <a:r>
              <a:rPr lang="en-US" dirty="0" smtClean="0"/>
              <a:t>In the Action column on the first row, select the first action in the first macro in Table 6–2 and then make the indicated changes to the arguments in the Actions Arguments pane at the bottom of the screen</a:t>
            </a:r>
          </a:p>
          <a:p>
            <a:pPr fontAlgn="auto">
              <a:spcAft>
                <a:spcPts val="0"/>
              </a:spcAft>
              <a:buFont typeface="Arial" pitchFamily="34" charset="0"/>
              <a:buChar char="•"/>
              <a:defRPr/>
            </a:pPr>
            <a:r>
              <a:rPr lang="en-US" dirty="0" smtClean="0"/>
              <a:t>In the Action column on the second row, select the second action in the first macro in Table 6–2 and then make the indicated changes to the arguments</a:t>
            </a:r>
            <a:endParaRPr lang="en-US" dirty="0"/>
          </a:p>
        </p:txBody>
      </p:sp>
      <p:sp>
        <p:nvSpPr>
          <p:cNvPr id="32771"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32772"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525352-BC4F-42C0-8AB8-E6A587E41EE8}" type="slidenum">
              <a:rPr lang="en-US">
                <a:cs typeface="Arial" charset="0"/>
              </a:rPr>
              <a:pPr fontAlgn="base">
                <a:spcBef>
                  <a:spcPct val="0"/>
                </a:spcBef>
                <a:spcAft>
                  <a:spcPct val="0"/>
                </a:spcAft>
              </a:pPr>
              <a:t>19</a:t>
            </a:fld>
            <a:endParaRPr lang="en-US">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Objectives</a:t>
            </a:r>
            <a:endParaRPr lang="en-US" dirty="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Create and modify macros and macro groups</a:t>
            </a:r>
          </a:p>
          <a:p>
            <a:pPr fontAlgn="auto">
              <a:spcAft>
                <a:spcPts val="0"/>
              </a:spcAft>
              <a:buFont typeface="Arial" pitchFamily="34" charset="0"/>
              <a:buChar char="•"/>
              <a:defRPr/>
            </a:pPr>
            <a:r>
              <a:rPr lang="en-US" dirty="0" smtClean="0"/>
              <a:t>Run macros</a:t>
            </a:r>
          </a:p>
          <a:p>
            <a:pPr fontAlgn="auto">
              <a:spcAft>
                <a:spcPts val="0"/>
              </a:spcAft>
              <a:buFont typeface="Arial" pitchFamily="34" charset="0"/>
              <a:buChar char="•"/>
              <a:defRPr/>
            </a:pPr>
            <a:r>
              <a:rPr lang="en-US" dirty="0" smtClean="0"/>
              <a:t>Create a switchboard and switchboard pages</a:t>
            </a:r>
          </a:p>
          <a:p>
            <a:pPr fontAlgn="auto">
              <a:spcAft>
                <a:spcPts val="0"/>
              </a:spcAft>
              <a:buFont typeface="Arial" pitchFamily="34" charset="0"/>
              <a:buChar char="•"/>
              <a:defRPr/>
            </a:pPr>
            <a:r>
              <a:rPr lang="en-US" dirty="0" smtClean="0"/>
              <a:t>Modify switchboard pages</a:t>
            </a:r>
          </a:p>
          <a:p>
            <a:pPr fontAlgn="auto">
              <a:spcAft>
                <a:spcPts val="0"/>
              </a:spcAft>
              <a:buFont typeface="Arial" pitchFamily="34" charset="0"/>
              <a:buChar char="•"/>
              <a:defRPr/>
            </a:pPr>
            <a:r>
              <a:rPr lang="en-US" dirty="0" smtClean="0"/>
              <a:t>Use a switchboard</a:t>
            </a:r>
          </a:p>
          <a:p>
            <a:pPr fontAlgn="auto">
              <a:spcAft>
                <a:spcPts val="0"/>
              </a:spcAft>
              <a:buFont typeface="Arial" pitchFamily="34" charset="0"/>
              <a:buChar char="•"/>
              <a:defRPr/>
            </a:pPr>
            <a:r>
              <a:rPr lang="en-US" dirty="0" smtClean="0"/>
              <a:t>Import data and create a query</a:t>
            </a:r>
          </a:p>
          <a:p>
            <a:pPr fontAlgn="auto">
              <a:spcAft>
                <a:spcPts val="0"/>
              </a:spcAft>
              <a:buFont typeface="Arial" pitchFamily="34" charset="0"/>
              <a:buChar char="•"/>
              <a:defRPr/>
            </a:pPr>
            <a:r>
              <a:rPr lang="en-US" dirty="0" smtClean="0"/>
              <a:t>Create a PivotTable</a:t>
            </a:r>
          </a:p>
        </p:txBody>
      </p:sp>
      <p:sp>
        <p:nvSpPr>
          <p:cNvPr id="15363"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43FD2C-A50D-482F-BA4E-64234378096D}" type="slidenum">
              <a:rPr lang="en-US">
                <a:cs typeface="Arial" charset="0"/>
              </a:rPr>
              <a:pPr fontAlgn="base">
                <a:spcBef>
                  <a:spcPct val="0"/>
                </a:spcBef>
                <a:spcAft>
                  <a:spcPct val="0"/>
                </a:spcAft>
              </a:pPr>
              <a:t>2</a:t>
            </a:fld>
            <a:endParaRPr lang="en-US">
              <a:cs typeface="Arial" charset="0"/>
            </a:endParaRPr>
          </a:p>
        </p:txBody>
      </p:sp>
      <p:sp>
        <p:nvSpPr>
          <p:cNvPr id="15364"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Creating a Macro Group</a:t>
            </a:r>
            <a:endParaRPr lang="en-US" dirty="0"/>
          </a:p>
        </p:txBody>
      </p:sp>
      <p:sp>
        <p:nvSpPr>
          <p:cNvPr id="33794"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33795"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0DEDA6-E51C-406A-8E89-3B3A82707B15}" type="slidenum">
              <a:rPr lang="en-US">
                <a:cs typeface="Arial" charset="0"/>
              </a:rPr>
              <a:pPr fontAlgn="base">
                <a:spcBef>
                  <a:spcPct val="0"/>
                </a:spcBef>
                <a:spcAft>
                  <a:spcPct val="0"/>
                </a:spcAft>
              </a:pPr>
              <a:t>20</a:t>
            </a:fld>
            <a:endParaRPr lang="en-US">
              <a:cs typeface="Arial" charset="0"/>
            </a:endParaRPr>
          </a:p>
        </p:txBody>
      </p:sp>
      <p:pic>
        <p:nvPicPr>
          <p:cNvPr id="33796" name="Content Placeholder 6" descr="Fig06-20.gif"/>
          <p:cNvPicPr>
            <a:picLocks noGrp="1" noChangeAspect="1"/>
          </p:cNvPicPr>
          <p:nvPr>
            <p:ph idx="1"/>
          </p:nvPr>
        </p:nvPicPr>
        <p:blipFill>
          <a:blip r:embed="rId2"/>
          <a:srcRect/>
          <a:stretch>
            <a:fillRect/>
          </a:stretch>
        </p:blipFill>
        <p:spPr>
          <a:xfrm>
            <a:off x="1122363" y="1295400"/>
            <a:ext cx="6442075" cy="4830763"/>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Saving the Macro Group</a:t>
            </a:r>
            <a:endParaRPr lang="en-US" dirty="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Click the Save button on the Quick Access Toolbar to display the Save As dialog box</a:t>
            </a:r>
          </a:p>
          <a:p>
            <a:pPr fontAlgn="auto">
              <a:spcAft>
                <a:spcPts val="0"/>
              </a:spcAft>
              <a:buFont typeface="Arial" pitchFamily="34" charset="0"/>
              <a:buChar char="•"/>
              <a:defRPr/>
            </a:pPr>
            <a:r>
              <a:rPr lang="en-US" dirty="0" smtClean="0"/>
              <a:t>Type </a:t>
            </a:r>
            <a:r>
              <a:rPr lang="en-US" dirty="0" smtClean="0">
                <a:latin typeface="Courier New" pitchFamily="49" charset="0"/>
                <a:cs typeface="Courier New" pitchFamily="49" charset="0"/>
              </a:rPr>
              <a:t>SB Macros </a:t>
            </a:r>
            <a:r>
              <a:rPr lang="en-US" dirty="0" smtClean="0"/>
              <a:t>as the macro name</a:t>
            </a:r>
          </a:p>
          <a:p>
            <a:pPr fontAlgn="auto">
              <a:spcAft>
                <a:spcPts val="0"/>
              </a:spcAft>
              <a:buFont typeface="Arial" pitchFamily="34" charset="0"/>
              <a:buChar char="•"/>
              <a:defRPr/>
            </a:pPr>
            <a:r>
              <a:rPr lang="en-US" dirty="0" smtClean="0"/>
              <a:t>Click the OK button to save the macro group</a:t>
            </a:r>
          </a:p>
        </p:txBody>
      </p:sp>
      <p:sp>
        <p:nvSpPr>
          <p:cNvPr id="34819"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34820"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B2A1C7-2068-4865-A7F6-7BCED180454E}" type="slidenum">
              <a:rPr lang="en-US">
                <a:cs typeface="Arial" charset="0"/>
              </a:rPr>
              <a:pPr fontAlgn="base">
                <a:spcBef>
                  <a:spcPct val="0"/>
                </a:spcBef>
                <a:spcAft>
                  <a:spcPct val="0"/>
                </a:spcAft>
              </a:pPr>
              <a:t>21</a:t>
            </a:fld>
            <a:endParaRPr lang="en-US">
              <a:cs typeface="Arial" charset="0"/>
            </a:endParaRPr>
          </a:p>
        </p:txBody>
      </p:sp>
      <p:pic>
        <p:nvPicPr>
          <p:cNvPr id="34821" name="Picture 5" descr="Fig06-21.gif"/>
          <p:cNvPicPr>
            <a:picLocks noChangeAspect="1"/>
          </p:cNvPicPr>
          <p:nvPr/>
        </p:nvPicPr>
        <p:blipFill>
          <a:blip r:embed="rId2"/>
          <a:srcRect/>
          <a:stretch>
            <a:fillRect/>
          </a:stretch>
        </p:blipFill>
        <p:spPr bwMode="auto">
          <a:xfrm>
            <a:off x="2209800" y="3429000"/>
            <a:ext cx="3962400" cy="29718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Adding the Remaining Macros </a:t>
            </a:r>
            <a:br>
              <a:rPr lang="en-US" dirty="0" smtClean="0"/>
            </a:br>
            <a:r>
              <a:rPr lang="en-US" dirty="0" smtClean="0"/>
              <a:t>to the Macro Group</a:t>
            </a:r>
            <a:endParaRPr lang="en-US" dirty="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Enter the remaining macro names, actions, and arguments shown in Table 6–2 on pages AC 372 and AC 373</a:t>
            </a:r>
          </a:p>
          <a:p>
            <a:pPr fontAlgn="auto">
              <a:spcAft>
                <a:spcPts val="0"/>
              </a:spcAft>
              <a:buFont typeface="Arial" pitchFamily="34" charset="0"/>
              <a:buChar char="•"/>
              <a:defRPr/>
            </a:pPr>
            <a:r>
              <a:rPr lang="en-US" dirty="0" smtClean="0"/>
              <a:t>Click the Save button on the Quick Access Toolbar to save the macro group with the additional macros</a:t>
            </a:r>
          </a:p>
          <a:p>
            <a:pPr fontAlgn="auto">
              <a:spcAft>
                <a:spcPts val="0"/>
              </a:spcAft>
              <a:buFont typeface="Arial" pitchFamily="34" charset="0"/>
              <a:buChar char="•"/>
              <a:defRPr/>
            </a:pPr>
            <a:r>
              <a:rPr lang="en-US" dirty="0" smtClean="0"/>
              <a:t>Close the macro group</a:t>
            </a:r>
            <a:endParaRPr lang="en-US" dirty="0"/>
          </a:p>
        </p:txBody>
      </p:sp>
      <p:sp>
        <p:nvSpPr>
          <p:cNvPr id="35843"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35844"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851548-6DA6-4632-AC62-1C72C6212B7C}" type="slidenum">
              <a:rPr lang="en-US">
                <a:cs typeface="Arial" charset="0"/>
              </a:rPr>
              <a:pPr fontAlgn="base">
                <a:spcBef>
                  <a:spcPct val="0"/>
                </a:spcBef>
                <a:spcAft>
                  <a:spcPct val="0"/>
                </a:spcAft>
              </a:pPr>
              <a:t>22</a:t>
            </a:fld>
            <a:endParaRPr lang="en-US">
              <a:cs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Adding the Remaining Macros </a:t>
            </a:r>
            <a:br>
              <a:rPr lang="en-US" dirty="0" smtClean="0"/>
            </a:br>
            <a:r>
              <a:rPr lang="en-US" dirty="0" smtClean="0"/>
              <a:t>to the Macro Group</a:t>
            </a:r>
            <a:endParaRPr lang="en-US" dirty="0"/>
          </a:p>
        </p:txBody>
      </p:sp>
      <p:sp>
        <p:nvSpPr>
          <p:cNvPr id="36866"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36867"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C77250-9025-44C3-BD49-2356EF60DB70}" type="slidenum">
              <a:rPr lang="en-US">
                <a:cs typeface="Arial" charset="0"/>
              </a:rPr>
              <a:pPr fontAlgn="base">
                <a:spcBef>
                  <a:spcPct val="0"/>
                </a:spcBef>
                <a:spcAft>
                  <a:spcPct val="0"/>
                </a:spcAft>
              </a:pPr>
              <a:t>23</a:t>
            </a:fld>
            <a:endParaRPr lang="en-US">
              <a:cs typeface="Arial" charset="0"/>
            </a:endParaRPr>
          </a:p>
        </p:txBody>
      </p:sp>
      <p:pic>
        <p:nvPicPr>
          <p:cNvPr id="36868" name="Content Placeholder 6" descr="Fig06-22.gif"/>
          <p:cNvPicPr>
            <a:picLocks noGrp="1" noChangeAspect="1"/>
          </p:cNvPicPr>
          <p:nvPr>
            <p:ph idx="1"/>
          </p:nvPr>
        </p:nvPicPr>
        <p:blipFill>
          <a:blip r:embed="rId2"/>
          <a:srcRect/>
          <a:stretch>
            <a:fillRect/>
          </a:stretch>
        </p:blipFill>
        <p:spPr>
          <a:xfrm>
            <a:off x="1122363" y="1295400"/>
            <a:ext cx="6442075" cy="483076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Creating a Switchboard</a:t>
            </a:r>
            <a:endParaRPr lang="en-US" dirty="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Hide the Navigation Pane if it is not already hidden</a:t>
            </a:r>
          </a:p>
          <a:p>
            <a:pPr fontAlgn="auto">
              <a:spcAft>
                <a:spcPts val="0"/>
              </a:spcAft>
              <a:buFont typeface="Arial" pitchFamily="34" charset="0"/>
              <a:buChar char="•"/>
              <a:defRPr/>
            </a:pPr>
            <a:r>
              <a:rPr lang="en-US" dirty="0" smtClean="0"/>
              <a:t>Click Database Tools on the Ribbon to display the Database Tools tab</a:t>
            </a:r>
          </a:p>
          <a:p>
            <a:pPr fontAlgn="auto">
              <a:spcAft>
                <a:spcPts val="0"/>
              </a:spcAft>
              <a:buFont typeface="Arial" pitchFamily="34" charset="0"/>
              <a:buChar char="•"/>
              <a:defRPr/>
            </a:pPr>
            <a:r>
              <a:rPr lang="en-US" dirty="0" smtClean="0"/>
              <a:t>Click the Switchboard Manager button on the Database Tools tab</a:t>
            </a:r>
          </a:p>
          <a:p>
            <a:pPr fontAlgn="auto">
              <a:spcAft>
                <a:spcPts val="0"/>
              </a:spcAft>
              <a:buFont typeface="Arial" pitchFamily="34" charset="0"/>
              <a:buChar char="•"/>
              <a:defRPr/>
            </a:pPr>
            <a:r>
              <a:rPr lang="en-US" dirty="0" smtClean="0"/>
              <a:t>Click the Yes button to create a new switchboard</a:t>
            </a:r>
            <a:endParaRPr lang="en-US" dirty="0"/>
          </a:p>
        </p:txBody>
      </p:sp>
      <p:sp>
        <p:nvSpPr>
          <p:cNvPr id="37891"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37892"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2543C3-5A37-43E8-A7F8-428C339D8809}" type="slidenum">
              <a:rPr lang="en-US">
                <a:cs typeface="Arial" charset="0"/>
              </a:rPr>
              <a:pPr fontAlgn="base">
                <a:spcBef>
                  <a:spcPct val="0"/>
                </a:spcBef>
                <a:spcAft>
                  <a:spcPct val="0"/>
                </a:spcAft>
              </a:pPr>
              <a:t>24</a:t>
            </a:fld>
            <a:endParaRPr lang="en-US">
              <a:cs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Creating a Switchboard</a:t>
            </a:r>
            <a:endParaRPr lang="en-US" dirty="0"/>
          </a:p>
        </p:txBody>
      </p:sp>
      <p:sp>
        <p:nvSpPr>
          <p:cNvPr id="38914"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38915"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FC3131-1056-4188-9DF6-DF6B4BA7929C}" type="slidenum">
              <a:rPr lang="en-US">
                <a:cs typeface="Arial" charset="0"/>
              </a:rPr>
              <a:pPr fontAlgn="base">
                <a:spcBef>
                  <a:spcPct val="0"/>
                </a:spcBef>
                <a:spcAft>
                  <a:spcPct val="0"/>
                </a:spcAft>
              </a:pPr>
              <a:t>25</a:t>
            </a:fld>
            <a:endParaRPr lang="en-US">
              <a:cs typeface="Arial" charset="0"/>
            </a:endParaRPr>
          </a:p>
        </p:txBody>
      </p:sp>
      <p:pic>
        <p:nvPicPr>
          <p:cNvPr id="38916" name="Content Placeholder 6" descr="Fig06-24.gif"/>
          <p:cNvPicPr>
            <a:picLocks noGrp="1" noChangeAspect="1"/>
          </p:cNvPicPr>
          <p:nvPr>
            <p:ph idx="1"/>
          </p:nvPr>
        </p:nvPicPr>
        <p:blipFill>
          <a:blip r:embed="rId2"/>
          <a:srcRect/>
          <a:stretch>
            <a:fillRect/>
          </a:stretch>
        </p:blipFill>
        <p:spPr>
          <a:xfrm>
            <a:off x="1122363" y="1295400"/>
            <a:ext cx="6442075" cy="4830763"/>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Creating Switchboard Pages</a:t>
            </a:r>
            <a:endParaRPr lang="en-US" dirty="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Click the New button in the Switchboard Manager dialog box</a:t>
            </a:r>
          </a:p>
          <a:p>
            <a:pPr fontAlgn="auto">
              <a:spcAft>
                <a:spcPts val="0"/>
              </a:spcAft>
              <a:buFont typeface="Arial" pitchFamily="34" charset="0"/>
              <a:buChar char="•"/>
              <a:defRPr/>
            </a:pPr>
            <a:r>
              <a:rPr lang="en-US" dirty="0" smtClean="0"/>
              <a:t>Type </a:t>
            </a:r>
            <a:r>
              <a:rPr lang="en-US" dirty="0" smtClean="0">
                <a:latin typeface="Courier New" pitchFamily="49" charset="0"/>
                <a:cs typeface="Courier New" pitchFamily="49" charset="0"/>
              </a:rPr>
              <a:t>View Form </a:t>
            </a:r>
            <a:r>
              <a:rPr lang="en-US" dirty="0" smtClean="0"/>
              <a:t>as the name of the new switchboard page</a:t>
            </a:r>
          </a:p>
          <a:p>
            <a:pPr fontAlgn="auto">
              <a:spcAft>
                <a:spcPts val="0"/>
              </a:spcAft>
              <a:buFont typeface="Arial" pitchFamily="34" charset="0"/>
              <a:buChar char="•"/>
              <a:defRPr/>
            </a:pPr>
            <a:r>
              <a:rPr lang="en-US" dirty="0" smtClean="0"/>
              <a:t>Click the OK button to create the View Form switchboard page</a:t>
            </a:r>
          </a:p>
          <a:p>
            <a:pPr fontAlgn="auto">
              <a:spcAft>
                <a:spcPts val="0"/>
              </a:spcAft>
              <a:buFont typeface="Arial" pitchFamily="34" charset="0"/>
              <a:buChar char="•"/>
              <a:defRPr/>
            </a:pPr>
            <a:r>
              <a:rPr lang="en-US" dirty="0" smtClean="0"/>
              <a:t>Use the same technique to create the View Table, View Report, and Print Report switchboard pages</a:t>
            </a:r>
            <a:endParaRPr lang="en-US" dirty="0"/>
          </a:p>
        </p:txBody>
      </p:sp>
      <p:sp>
        <p:nvSpPr>
          <p:cNvPr id="39939"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39940"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911A42-A28D-4907-9086-183415A2CA5F}" type="slidenum">
              <a:rPr lang="en-US">
                <a:cs typeface="Arial" charset="0"/>
              </a:rPr>
              <a:pPr fontAlgn="base">
                <a:spcBef>
                  <a:spcPct val="0"/>
                </a:spcBef>
                <a:spcAft>
                  <a:spcPct val="0"/>
                </a:spcAft>
              </a:pPr>
              <a:t>26</a:t>
            </a:fld>
            <a:endParaRPr lang="en-US">
              <a:cs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Creating Switchboard Pages</a:t>
            </a:r>
            <a:endParaRPr lang="en-US" dirty="0"/>
          </a:p>
        </p:txBody>
      </p:sp>
      <p:sp>
        <p:nvSpPr>
          <p:cNvPr id="40962"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40963"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74B2C2-1649-4B51-A585-9BDBF3907FA4}" type="slidenum">
              <a:rPr lang="en-US">
                <a:cs typeface="Arial" charset="0"/>
              </a:rPr>
              <a:pPr fontAlgn="base">
                <a:spcBef>
                  <a:spcPct val="0"/>
                </a:spcBef>
                <a:spcAft>
                  <a:spcPct val="0"/>
                </a:spcAft>
              </a:pPr>
              <a:t>27</a:t>
            </a:fld>
            <a:endParaRPr lang="en-US">
              <a:cs typeface="Arial" charset="0"/>
            </a:endParaRPr>
          </a:p>
        </p:txBody>
      </p:sp>
      <p:pic>
        <p:nvPicPr>
          <p:cNvPr id="40964" name="Content Placeholder 6" descr="Fig06-26.gif"/>
          <p:cNvPicPr>
            <a:picLocks noGrp="1" noChangeAspect="1"/>
          </p:cNvPicPr>
          <p:nvPr>
            <p:ph idx="1"/>
          </p:nvPr>
        </p:nvPicPr>
        <p:blipFill>
          <a:blip r:embed="rId2"/>
          <a:srcRect/>
          <a:stretch>
            <a:fillRect/>
          </a:stretch>
        </p:blipFill>
        <p:spPr>
          <a:xfrm>
            <a:off x="1122363" y="1295400"/>
            <a:ext cx="6442075" cy="4830763"/>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Modifying the Main Switchboard Page</a:t>
            </a:r>
            <a:endParaRPr lang="en-US" dirty="0"/>
          </a:p>
        </p:txBody>
      </p:sp>
      <p:sp>
        <p:nvSpPr>
          <p:cNvPr id="3" name="Content Placeholder 2"/>
          <p:cNvSpPr>
            <a:spLocks noGrp="1"/>
          </p:cNvSpPr>
          <p:nvPr>
            <p:ph idx="1"/>
          </p:nvPr>
        </p:nvSpPr>
        <p:spPr/>
        <p:txBody>
          <a:bodyPr rtlCol="0">
            <a:normAutofit fontScale="85000" lnSpcReduction="20000"/>
          </a:bodyPr>
          <a:lstStyle/>
          <a:p>
            <a:pPr fontAlgn="auto">
              <a:spcAft>
                <a:spcPts val="0"/>
              </a:spcAft>
              <a:buFont typeface="Arial" pitchFamily="34" charset="0"/>
              <a:buChar char="•"/>
              <a:defRPr/>
            </a:pPr>
            <a:r>
              <a:rPr lang="en-US" dirty="0" smtClean="0"/>
              <a:t>With the Main Switchboard (Default) page selected, click the Edit button to edit the Main switchboard</a:t>
            </a:r>
          </a:p>
          <a:p>
            <a:pPr fontAlgn="auto">
              <a:spcAft>
                <a:spcPts val="0"/>
              </a:spcAft>
              <a:buFont typeface="Arial" pitchFamily="34" charset="0"/>
              <a:buChar char="•"/>
              <a:defRPr/>
            </a:pPr>
            <a:r>
              <a:rPr lang="en-US" dirty="0" smtClean="0"/>
              <a:t>Click the New button, type </a:t>
            </a:r>
            <a:r>
              <a:rPr lang="en-US" dirty="0" smtClean="0">
                <a:latin typeface="Courier New" pitchFamily="49" charset="0"/>
                <a:cs typeface="Courier New" pitchFamily="49" charset="0"/>
              </a:rPr>
              <a:t>View Form </a:t>
            </a:r>
            <a:r>
              <a:rPr lang="en-US" dirty="0" smtClean="0"/>
              <a:t>as the text, and then click the Switchboard box arrow to display a menu of available switchboards</a:t>
            </a:r>
          </a:p>
          <a:p>
            <a:pPr fontAlgn="auto">
              <a:spcAft>
                <a:spcPts val="0"/>
              </a:spcAft>
              <a:buFont typeface="Arial" pitchFamily="34" charset="0"/>
              <a:buChar char="•"/>
              <a:defRPr/>
            </a:pPr>
            <a:r>
              <a:rPr lang="en-US" dirty="0" smtClean="0"/>
              <a:t>Click View Form and then click the OK button to add the item to the switchboard</a:t>
            </a:r>
          </a:p>
          <a:p>
            <a:pPr fontAlgn="auto">
              <a:spcAft>
                <a:spcPts val="0"/>
              </a:spcAft>
              <a:buFont typeface="Arial" pitchFamily="34" charset="0"/>
              <a:buChar char="•"/>
              <a:defRPr/>
            </a:pPr>
            <a:r>
              <a:rPr lang="en-US" dirty="0" smtClean="0"/>
              <a:t>Using the technique illustrated in the previous steps, add the View Table, View Report, and Print Report items to the Main Switchboard page. In each case, the command is Go to Switchboard. The names of the switchboards are the same as the name of the items. For example, the switchboard for the View Table item is called View Table</a:t>
            </a:r>
            <a:endParaRPr lang="en-US" dirty="0"/>
          </a:p>
        </p:txBody>
      </p:sp>
      <p:sp>
        <p:nvSpPr>
          <p:cNvPr id="41987"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41988"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73A59C-0313-4E1D-A95A-0B67797CBD8C}" type="slidenum">
              <a:rPr lang="en-US">
                <a:cs typeface="Arial" charset="0"/>
              </a:rPr>
              <a:pPr fontAlgn="base">
                <a:spcBef>
                  <a:spcPct val="0"/>
                </a:spcBef>
                <a:spcAft>
                  <a:spcPct val="0"/>
                </a:spcAft>
              </a:pPr>
              <a:t>28</a:t>
            </a:fld>
            <a:endParaRPr lang="en-US">
              <a:cs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Modifying the Main Switchboard Page</a:t>
            </a:r>
            <a:endParaRPr lang="en-US" dirty="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Click the New button, type </a:t>
            </a:r>
            <a:r>
              <a:rPr lang="en-US" dirty="0" smtClean="0">
                <a:latin typeface="Courier New" pitchFamily="49" charset="0"/>
                <a:cs typeface="Courier New" pitchFamily="49" charset="0"/>
              </a:rPr>
              <a:t>Exit Application </a:t>
            </a:r>
            <a:r>
              <a:rPr lang="en-US" dirty="0" smtClean="0"/>
              <a:t>as the text, and click the Command box arrow to display a menu of available commands</a:t>
            </a:r>
          </a:p>
          <a:p>
            <a:pPr fontAlgn="auto">
              <a:spcAft>
                <a:spcPts val="0"/>
              </a:spcAft>
              <a:buFont typeface="Arial" pitchFamily="34" charset="0"/>
              <a:buChar char="•"/>
              <a:defRPr/>
            </a:pPr>
            <a:r>
              <a:rPr lang="en-US" dirty="0" smtClean="0"/>
              <a:t>Click Exit Application and then click the OK button to add the item to the switchboard</a:t>
            </a:r>
          </a:p>
          <a:p>
            <a:pPr fontAlgn="auto">
              <a:spcAft>
                <a:spcPts val="0"/>
              </a:spcAft>
              <a:buFont typeface="Arial" pitchFamily="34" charset="0"/>
              <a:buChar char="•"/>
              <a:defRPr/>
            </a:pPr>
            <a:r>
              <a:rPr lang="en-US" dirty="0" smtClean="0"/>
              <a:t>Click the Close button in the Edit Switchboard Page dialog box to indicate you have finished editing the Main Switchboard page</a:t>
            </a:r>
            <a:endParaRPr lang="en-US" dirty="0"/>
          </a:p>
        </p:txBody>
      </p:sp>
      <p:sp>
        <p:nvSpPr>
          <p:cNvPr id="43011"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43012"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27B8B8-91C1-490A-ABBF-EC23098EC417}" type="slidenum">
              <a:rPr lang="en-US">
                <a:cs typeface="Arial" charset="0"/>
              </a:rPr>
              <a:pPr fontAlgn="base">
                <a:spcBef>
                  <a:spcPct val="0"/>
                </a:spcBef>
                <a:spcAft>
                  <a:spcPct val="0"/>
                </a:spcAft>
              </a:pPr>
              <a:t>29</a:t>
            </a:fld>
            <a:endParaRPr lang="en-US">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Objectives</a:t>
            </a:r>
            <a:endParaRPr lang="en-US" dirty="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Change properties in a PivotTable</a:t>
            </a:r>
          </a:p>
          <a:p>
            <a:pPr fontAlgn="auto">
              <a:spcAft>
                <a:spcPts val="0"/>
              </a:spcAft>
              <a:buFont typeface="Arial" pitchFamily="34" charset="0"/>
              <a:buChar char="•"/>
              <a:defRPr/>
            </a:pPr>
            <a:r>
              <a:rPr lang="en-US" dirty="0" smtClean="0"/>
              <a:t>Use a PivotTable</a:t>
            </a:r>
          </a:p>
          <a:p>
            <a:pPr fontAlgn="auto">
              <a:spcAft>
                <a:spcPts val="0"/>
              </a:spcAft>
              <a:buFont typeface="Arial" pitchFamily="34" charset="0"/>
              <a:buChar char="•"/>
              <a:defRPr/>
            </a:pPr>
            <a:r>
              <a:rPr lang="en-US" dirty="0" smtClean="0"/>
              <a:t>Create a PivotChart and add a legend</a:t>
            </a:r>
          </a:p>
          <a:p>
            <a:pPr fontAlgn="auto">
              <a:spcAft>
                <a:spcPts val="0"/>
              </a:spcAft>
              <a:buFont typeface="Arial" pitchFamily="34" charset="0"/>
              <a:buChar char="•"/>
              <a:defRPr/>
            </a:pPr>
            <a:r>
              <a:rPr lang="en-US" dirty="0" smtClean="0"/>
              <a:t>Change the chart type and organization of a PivotChart</a:t>
            </a:r>
          </a:p>
          <a:p>
            <a:pPr fontAlgn="auto">
              <a:spcAft>
                <a:spcPts val="0"/>
              </a:spcAft>
              <a:buFont typeface="Arial" pitchFamily="34" charset="0"/>
              <a:buChar char="•"/>
              <a:defRPr/>
            </a:pPr>
            <a:r>
              <a:rPr lang="en-US" dirty="0" smtClean="0"/>
              <a:t>Remove drop zones in a PivotChart</a:t>
            </a:r>
          </a:p>
          <a:p>
            <a:pPr fontAlgn="auto">
              <a:spcAft>
                <a:spcPts val="0"/>
              </a:spcAft>
              <a:buFont typeface="Arial" pitchFamily="34" charset="0"/>
              <a:buChar char="•"/>
              <a:defRPr/>
            </a:pPr>
            <a:r>
              <a:rPr lang="en-US" dirty="0" smtClean="0"/>
              <a:t>Assign axis titles and a chart title in a PivotChart</a:t>
            </a:r>
          </a:p>
          <a:p>
            <a:pPr fontAlgn="auto">
              <a:spcAft>
                <a:spcPts val="0"/>
              </a:spcAft>
              <a:buFont typeface="Arial" pitchFamily="34" charset="0"/>
              <a:buChar char="•"/>
              <a:defRPr/>
            </a:pPr>
            <a:r>
              <a:rPr lang="en-US" dirty="0" smtClean="0"/>
              <a:t>Use a PivotChart</a:t>
            </a:r>
            <a:endParaRPr lang="en-US" dirty="0"/>
          </a:p>
        </p:txBody>
      </p:sp>
      <p:sp>
        <p:nvSpPr>
          <p:cNvPr id="16387"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16388"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A1FA9B-7346-4464-A2D2-5EB463338B3B}"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Modifying the Main Switchboard Page</a:t>
            </a:r>
            <a:endParaRPr lang="en-US" dirty="0"/>
          </a:p>
        </p:txBody>
      </p:sp>
      <p:sp>
        <p:nvSpPr>
          <p:cNvPr id="44034"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44035"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6B35FA-6886-4316-A361-B675A1C76AA8}" type="slidenum">
              <a:rPr lang="en-US">
                <a:cs typeface="Arial" charset="0"/>
              </a:rPr>
              <a:pPr fontAlgn="base">
                <a:spcBef>
                  <a:spcPct val="0"/>
                </a:spcBef>
                <a:spcAft>
                  <a:spcPct val="0"/>
                </a:spcAft>
              </a:pPr>
              <a:t>30</a:t>
            </a:fld>
            <a:endParaRPr lang="en-US">
              <a:cs typeface="Arial" charset="0"/>
            </a:endParaRPr>
          </a:p>
        </p:txBody>
      </p:sp>
      <p:pic>
        <p:nvPicPr>
          <p:cNvPr id="44036" name="Content Placeholder 6" descr="Fig06-29.gif"/>
          <p:cNvPicPr>
            <a:picLocks noGrp="1" noChangeAspect="1"/>
          </p:cNvPicPr>
          <p:nvPr>
            <p:ph idx="1"/>
          </p:nvPr>
        </p:nvPicPr>
        <p:blipFill>
          <a:blip r:embed="rId2"/>
          <a:srcRect/>
          <a:stretch>
            <a:fillRect/>
          </a:stretch>
        </p:blipFill>
        <p:spPr>
          <a:xfrm>
            <a:off x="1122363" y="1295400"/>
            <a:ext cx="6442075" cy="4830763"/>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Modifying the Other Switchboard Pages</a:t>
            </a:r>
            <a:endParaRPr lang="en-US" dirty="0"/>
          </a:p>
        </p:txBody>
      </p:sp>
      <p:sp>
        <p:nvSpPr>
          <p:cNvPr id="3" name="Content Placeholder 2"/>
          <p:cNvSpPr>
            <a:spLocks noGrp="1"/>
          </p:cNvSpPr>
          <p:nvPr>
            <p:ph idx="1"/>
          </p:nvPr>
        </p:nvSpPr>
        <p:spPr/>
        <p:txBody>
          <a:bodyPr rtlCol="0">
            <a:normAutofit fontScale="85000" lnSpcReduction="20000"/>
          </a:bodyPr>
          <a:lstStyle/>
          <a:p>
            <a:pPr fontAlgn="auto">
              <a:spcAft>
                <a:spcPts val="0"/>
              </a:spcAft>
              <a:buFont typeface="Arial" pitchFamily="34" charset="0"/>
              <a:buChar char="•"/>
              <a:defRPr/>
            </a:pPr>
            <a:r>
              <a:rPr lang="en-US" dirty="0" smtClean="0"/>
              <a:t>Click the View Form switchboard</a:t>
            </a:r>
          </a:p>
          <a:p>
            <a:pPr fontAlgn="auto">
              <a:spcAft>
                <a:spcPts val="0"/>
              </a:spcAft>
              <a:buFont typeface="Arial" pitchFamily="34" charset="0"/>
              <a:buChar char="•"/>
              <a:defRPr/>
            </a:pPr>
            <a:r>
              <a:rPr lang="en-US" dirty="0" smtClean="0"/>
              <a:t>Click the Edit button, click the New button to add a new item, type Client Form as the text, click the Command box arrow, and then click Run Macro</a:t>
            </a:r>
          </a:p>
          <a:p>
            <a:pPr fontAlgn="auto">
              <a:spcAft>
                <a:spcPts val="0"/>
              </a:spcAft>
              <a:buFont typeface="Arial" pitchFamily="34" charset="0"/>
              <a:buChar char="•"/>
              <a:defRPr/>
            </a:pPr>
            <a:r>
              <a:rPr lang="en-US" dirty="0" smtClean="0"/>
              <a:t>Click the Macro box arrow to display a menu of available macros</a:t>
            </a:r>
          </a:p>
          <a:p>
            <a:pPr fontAlgn="auto">
              <a:spcAft>
                <a:spcPts val="0"/>
              </a:spcAft>
              <a:buFont typeface="Arial" pitchFamily="34" charset="0"/>
              <a:buChar char="•"/>
              <a:defRPr/>
            </a:pPr>
            <a:r>
              <a:rPr lang="en-US" dirty="0" smtClean="0"/>
              <a:t>Click Open Client Form, and then click the OK button</a:t>
            </a:r>
          </a:p>
          <a:p>
            <a:pPr fontAlgn="auto">
              <a:spcAft>
                <a:spcPts val="0"/>
              </a:spcAft>
              <a:buFont typeface="Arial" pitchFamily="34" charset="0"/>
              <a:buChar char="•"/>
              <a:defRPr/>
            </a:pPr>
            <a:r>
              <a:rPr lang="en-US" dirty="0" smtClean="0"/>
              <a:t>Click the New button, type </a:t>
            </a:r>
            <a:r>
              <a:rPr lang="en-US" dirty="0" smtClean="0">
                <a:latin typeface="Courier New" pitchFamily="49" charset="0"/>
                <a:cs typeface="Courier New" pitchFamily="49" charset="0"/>
              </a:rPr>
              <a:t>Recruiter Master Form </a:t>
            </a:r>
            <a:r>
              <a:rPr lang="en-US" dirty="0" smtClean="0"/>
              <a:t>as the text, click the Command box arrow, and then click Run Macro</a:t>
            </a:r>
          </a:p>
          <a:p>
            <a:pPr fontAlgn="auto">
              <a:spcAft>
                <a:spcPts val="0"/>
              </a:spcAft>
              <a:buFont typeface="Arial" pitchFamily="34" charset="0"/>
              <a:buChar char="•"/>
              <a:defRPr/>
            </a:pPr>
            <a:r>
              <a:rPr lang="en-US" dirty="0" smtClean="0"/>
              <a:t>Click the Macro box arrow, click Open Recruiter Master Form, and then click the OK button</a:t>
            </a:r>
            <a:endParaRPr lang="en-US" dirty="0"/>
          </a:p>
        </p:txBody>
      </p:sp>
      <p:sp>
        <p:nvSpPr>
          <p:cNvPr id="45059"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45060"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491EC0-C8CF-462E-9262-69C076236867}" type="slidenum">
              <a:rPr lang="en-US">
                <a:cs typeface="Arial" charset="0"/>
              </a:rPr>
              <a:pPr fontAlgn="base">
                <a:spcBef>
                  <a:spcPct val="0"/>
                </a:spcBef>
                <a:spcAft>
                  <a:spcPct val="0"/>
                </a:spcAft>
              </a:pPr>
              <a:t>31</a:t>
            </a:fld>
            <a:endParaRPr lang="en-US">
              <a:cs typeface="Arial"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Modifying the Other Switchboard Pages</a:t>
            </a:r>
            <a:endParaRPr lang="en-US" dirty="0"/>
          </a:p>
        </p:txBody>
      </p:sp>
      <p:sp>
        <p:nvSpPr>
          <p:cNvPr id="3" name="Content Placeholder 2"/>
          <p:cNvSpPr>
            <a:spLocks noGrp="1"/>
          </p:cNvSpPr>
          <p:nvPr>
            <p:ph idx="1"/>
          </p:nvPr>
        </p:nvSpPr>
        <p:spPr/>
        <p:txBody>
          <a:bodyPr rtlCol="0">
            <a:normAutofit fontScale="85000" lnSpcReduction="20000"/>
          </a:bodyPr>
          <a:lstStyle/>
          <a:p>
            <a:pPr fontAlgn="auto">
              <a:spcAft>
                <a:spcPts val="0"/>
              </a:spcAft>
              <a:buFont typeface="Arial" pitchFamily="34" charset="0"/>
              <a:buChar char="•"/>
              <a:defRPr/>
            </a:pPr>
            <a:r>
              <a:rPr lang="en-US" dirty="0" smtClean="0"/>
              <a:t>Click the New button, type </a:t>
            </a:r>
            <a:r>
              <a:rPr lang="en-US" dirty="0" smtClean="0">
                <a:latin typeface="Courier New" pitchFamily="49" charset="0"/>
                <a:cs typeface="Courier New" pitchFamily="49" charset="0"/>
              </a:rPr>
              <a:t>Return to Main Switchboard</a:t>
            </a:r>
            <a:r>
              <a:rPr lang="en-US" dirty="0" smtClean="0"/>
              <a:t> as the text, and click the Switchboard box arrow</a:t>
            </a:r>
          </a:p>
          <a:p>
            <a:pPr fontAlgn="auto">
              <a:spcAft>
                <a:spcPts val="0"/>
              </a:spcAft>
              <a:buFont typeface="Arial" pitchFamily="34" charset="0"/>
              <a:buChar char="•"/>
              <a:defRPr/>
            </a:pPr>
            <a:r>
              <a:rPr lang="en-US" dirty="0" smtClean="0"/>
              <a:t>Click Main Switchboard in the list of available switchboards, and then click the OK button</a:t>
            </a:r>
          </a:p>
          <a:p>
            <a:pPr fontAlgn="auto">
              <a:spcAft>
                <a:spcPts val="0"/>
              </a:spcAft>
              <a:buFont typeface="Arial" pitchFamily="34" charset="0"/>
              <a:buChar char="•"/>
              <a:defRPr/>
            </a:pPr>
            <a:r>
              <a:rPr lang="en-US" dirty="0" smtClean="0"/>
              <a:t>Click the Close button in the Edit Switchboard Page dialog box to indicate you have finished editing the View Form switchboard</a:t>
            </a:r>
          </a:p>
          <a:p>
            <a:pPr fontAlgn="auto">
              <a:spcAft>
                <a:spcPts val="0"/>
              </a:spcAft>
              <a:buFont typeface="Arial" pitchFamily="34" charset="0"/>
              <a:buChar char="•"/>
              <a:defRPr/>
            </a:pPr>
            <a:r>
              <a:rPr lang="en-US" dirty="0" smtClean="0"/>
              <a:t>Use the techniques illustrated in the previous steps to add the items indicated in Table 6–3 on page AC 381 to the other switchboards</a:t>
            </a:r>
          </a:p>
          <a:p>
            <a:pPr fontAlgn="auto">
              <a:spcAft>
                <a:spcPts val="0"/>
              </a:spcAft>
              <a:buFont typeface="Arial" pitchFamily="34" charset="0"/>
              <a:buChar char="•"/>
              <a:defRPr/>
            </a:pPr>
            <a:r>
              <a:rPr lang="en-US" dirty="0" smtClean="0"/>
              <a:t>Click the Close button in the Switchboard Manager dialog box</a:t>
            </a:r>
            <a:endParaRPr lang="en-US" dirty="0"/>
          </a:p>
        </p:txBody>
      </p:sp>
      <p:sp>
        <p:nvSpPr>
          <p:cNvPr id="46083"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46084"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255066-DEC1-4A98-976F-9C27E4270BFE}" type="slidenum">
              <a:rPr lang="en-US">
                <a:cs typeface="Arial" charset="0"/>
              </a:rPr>
              <a:pPr fontAlgn="base">
                <a:spcBef>
                  <a:spcPct val="0"/>
                </a:spcBef>
                <a:spcAft>
                  <a:spcPct val="0"/>
                </a:spcAft>
              </a:pPr>
              <a:t>32</a:t>
            </a:fld>
            <a:endParaRPr lang="en-US">
              <a:cs typeface="Arial"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Modifying the Other Switchboard Pages</a:t>
            </a:r>
            <a:endParaRPr lang="en-US" dirty="0"/>
          </a:p>
        </p:txBody>
      </p:sp>
      <p:sp>
        <p:nvSpPr>
          <p:cNvPr id="47106"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47107"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DF150A-5E47-4782-93FB-904542A75AC8}" type="slidenum">
              <a:rPr lang="en-US">
                <a:cs typeface="Arial" charset="0"/>
              </a:rPr>
              <a:pPr fontAlgn="base">
                <a:spcBef>
                  <a:spcPct val="0"/>
                </a:spcBef>
                <a:spcAft>
                  <a:spcPct val="0"/>
                </a:spcAft>
              </a:pPr>
              <a:t>33</a:t>
            </a:fld>
            <a:endParaRPr lang="en-US">
              <a:cs typeface="Arial" charset="0"/>
            </a:endParaRPr>
          </a:p>
        </p:txBody>
      </p:sp>
      <p:pic>
        <p:nvPicPr>
          <p:cNvPr id="47108" name="Content Placeholder 6" descr="Fig06-33.gif"/>
          <p:cNvPicPr>
            <a:picLocks noGrp="1" noChangeAspect="1"/>
          </p:cNvPicPr>
          <p:nvPr>
            <p:ph idx="1"/>
          </p:nvPr>
        </p:nvPicPr>
        <p:blipFill>
          <a:blip r:embed="rId2"/>
          <a:srcRect/>
          <a:stretch>
            <a:fillRect/>
          </a:stretch>
        </p:blipFill>
        <p:spPr>
          <a:xfrm>
            <a:off x="1122363" y="1295400"/>
            <a:ext cx="6442075" cy="4830763"/>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Opening a Switchboard</a:t>
            </a:r>
            <a:endParaRPr lang="en-US" dirty="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Show the Navigation Pane, scroll down so that the Switchboard form appears, and then right-click Switchboard</a:t>
            </a:r>
          </a:p>
          <a:p>
            <a:pPr fontAlgn="auto">
              <a:spcAft>
                <a:spcPts val="0"/>
              </a:spcAft>
              <a:buFont typeface="Arial" pitchFamily="34" charset="0"/>
              <a:buChar char="•"/>
              <a:defRPr/>
            </a:pPr>
            <a:r>
              <a:rPr lang="en-US" dirty="0" smtClean="0"/>
              <a:t>Click Open on the shortcut menu to open the switchboard</a:t>
            </a:r>
          </a:p>
        </p:txBody>
      </p:sp>
      <p:sp>
        <p:nvSpPr>
          <p:cNvPr id="48131"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48132"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168F1E-1954-416D-8F04-95D315F9AC9D}" type="slidenum">
              <a:rPr lang="en-US">
                <a:cs typeface="Arial" charset="0"/>
              </a:rPr>
              <a:pPr fontAlgn="base">
                <a:spcBef>
                  <a:spcPct val="0"/>
                </a:spcBef>
                <a:spcAft>
                  <a:spcPct val="0"/>
                </a:spcAft>
              </a:pPr>
              <a:t>34</a:t>
            </a:fld>
            <a:endParaRPr lang="en-US">
              <a:cs typeface="Arial" charset="0"/>
            </a:endParaRPr>
          </a:p>
        </p:txBody>
      </p:sp>
      <p:pic>
        <p:nvPicPr>
          <p:cNvPr id="48133" name="Picture 5" descr="Fig06-35.gif"/>
          <p:cNvPicPr>
            <a:picLocks noChangeAspect="1"/>
          </p:cNvPicPr>
          <p:nvPr/>
        </p:nvPicPr>
        <p:blipFill>
          <a:blip r:embed="rId2"/>
          <a:srcRect/>
          <a:stretch>
            <a:fillRect/>
          </a:stretch>
        </p:blipFill>
        <p:spPr bwMode="auto">
          <a:xfrm>
            <a:off x="3429000" y="3352800"/>
            <a:ext cx="3810000" cy="28575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Closing the Switchboard </a:t>
            </a:r>
            <a:br>
              <a:rPr lang="en-US" dirty="0" smtClean="0"/>
            </a:br>
            <a:r>
              <a:rPr lang="en-US" dirty="0" smtClean="0"/>
              <a:t>and Closing the Database</a:t>
            </a:r>
            <a:endParaRPr lang="en-US" dirty="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Click the Exit Application button to remove the switchboard from the screen and close the database</a:t>
            </a:r>
            <a:endParaRPr lang="en-US" dirty="0"/>
          </a:p>
        </p:txBody>
      </p:sp>
      <p:sp>
        <p:nvSpPr>
          <p:cNvPr id="49155"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49156"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8D3E97-A6A8-485B-B9D9-58A7D710518B}" type="slidenum">
              <a:rPr lang="en-US">
                <a:cs typeface="Arial" charset="0"/>
              </a:rPr>
              <a:pPr fontAlgn="base">
                <a:spcBef>
                  <a:spcPct val="0"/>
                </a:spcBef>
                <a:spcAft>
                  <a:spcPct val="0"/>
                </a:spcAft>
              </a:pPr>
              <a:t>35</a:t>
            </a:fld>
            <a:endParaRPr lang="en-US">
              <a:cs typeface="Arial"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Importing the Data</a:t>
            </a:r>
            <a:endParaRPr lang="en-US" dirty="0"/>
          </a:p>
        </p:txBody>
      </p:sp>
      <p:sp>
        <p:nvSpPr>
          <p:cNvPr id="3" name="Content Placeholder 2"/>
          <p:cNvSpPr>
            <a:spLocks noGrp="1"/>
          </p:cNvSpPr>
          <p:nvPr>
            <p:ph idx="1"/>
          </p:nvPr>
        </p:nvSpPr>
        <p:spPr/>
        <p:txBody>
          <a:bodyPr>
            <a:normAutofit/>
          </a:bodyPr>
          <a:lstStyle/>
          <a:p>
            <a:pPr>
              <a:lnSpc>
                <a:spcPct val="80000"/>
              </a:lnSpc>
              <a:buClr>
                <a:srgbClr val="376092"/>
              </a:buClr>
            </a:pPr>
            <a:r>
              <a:rPr lang="en-US" sz="2000" smtClean="0"/>
              <a:t>Follow the steps on pages AC 390 – 391 to open the JSP Recruiters database and create the new tables</a:t>
            </a:r>
          </a:p>
          <a:p>
            <a:pPr>
              <a:lnSpc>
                <a:spcPct val="80000"/>
              </a:lnSpc>
              <a:buClr>
                <a:srgbClr val="376092"/>
              </a:buClr>
            </a:pPr>
            <a:r>
              <a:rPr lang="en-US" sz="2000" smtClean="0"/>
              <a:t>With the JSP Recruiters database open, click the External Data tab on the Ribbon and then click the Text File button in the Import group on the External Data tab to display the Get External Data - Text File dialog box</a:t>
            </a:r>
          </a:p>
          <a:p>
            <a:pPr>
              <a:lnSpc>
                <a:spcPct val="80000"/>
              </a:lnSpc>
              <a:buClr>
                <a:srgbClr val="376092"/>
              </a:buClr>
            </a:pPr>
            <a:r>
              <a:rPr lang="en-US" sz="2000" smtClean="0"/>
              <a:t>Click the Browse button and select the location of the files to be imported (for example, the folder called AccessData on drive E:). Select the Seminar text file and click the Open button</a:t>
            </a:r>
          </a:p>
          <a:p>
            <a:pPr>
              <a:lnSpc>
                <a:spcPct val="80000"/>
              </a:lnSpc>
              <a:buClr>
                <a:srgbClr val="376092"/>
              </a:buClr>
            </a:pPr>
            <a:r>
              <a:rPr lang="en-US" sz="2000" smtClean="0"/>
              <a:t>Select the ‘Append a copy of records to the table’ option button and the Seminar table and then click the OK button. Be sure the Delimited option button is selected and click the Next button. Click First Row Contains Field Names check box, click the Next button, and then click the Finish button</a:t>
            </a:r>
          </a:p>
          <a:p>
            <a:pPr>
              <a:lnSpc>
                <a:spcPct val="80000"/>
              </a:lnSpc>
              <a:buClr>
                <a:srgbClr val="376092"/>
              </a:buClr>
            </a:pPr>
            <a:r>
              <a:rPr lang="en-US" sz="2000" smtClean="0"/>
              <a:t>Click the Close button to close the Get External Data – Text Box dialog box without saving the import steps</a:t>
            </a:r>
          </a:p>
          <a:p>
            <a:pPr>
              <a:lnSpc>
                <a:spcPct val="80000"/>
              </a:lnSpc>
              <a:buClr>
                <a:srgbClr val="376092"/>
              </a:buClr>
            </a:pPr>
            <a:r>
              <a:rPr lang="en-US" sz="2000" smtClean="0"/>
              <a:t>Use the technique shown in the previous steps to import the Seminar Offerings text file into the Seminar Offerings table</a:t>
            </a:r>
          </a:p>
        </p:txBody>
      </p:sp>
      <p:sp>
        <p:nvSpPr>
          <p:cNvPr id="50179"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50180"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778A39-C842-4B7D-BD49-ED3657A4A4F8}" type="slidenum">
              <a:rPr lang="en-US">
                <a:cs typeface="Arial" charset="0"/>
              </a:rPr>
              <a:pPr fontAlgn="base">
                <a:spcBef>
                  <a:spcPct val="0"/>
                </a:spcBef>
                <a:spcAft>
                  <a:spcPct val="0"/>
                </a:spcAft>
              </a:pPr>
              <a:t>36</a:t>
            </a:fld>
            <a:endParaRPr lang="en-US">
              <a:cs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Relating Several Tables</a:t>
            </a:r>
            <a:endParaRPr lang="en-US" dirty="0"/>
          </a:p>
        </p:txBody>
      </p:sp>
      <p:sp>
        <p:nvSpPr>
          <p:cNvPr id="3" name="Content Placeholder 2"/>
          <p:cNvSpPr>
            <a:spLocks noGrp="1"/>
          </p:cNvSpPr>
          <p:nvPr>
            <p:ph idx="1"/>
          </p:nvPr>
        </p:nvSpPr>
        <p:spPr/>
        <p:txBody>
          <a:bodyPr rtlCol="0">
            <a:noAutofit/>
          </a:bodyPr>
          <a:lstStyle/>
          <a:p>
            <a:pPr fontAlgn="auto">
              <a:spcAft>
                <a:spcPts val="0"/>
              </a:spcAft>
              <a:buFont typeface="Arial" pitchFamily="34" charset="0"/>
              <a:buChar char="•"/>
              <a:defRPr/>
            </a:pPr>
            <a:r>
              <a:rPr lang="en-US" sz="2100" dirty="0" smtClean="0"/>
              <a:t>Close any open datasheet on the screen by clicking its Close button. Click Database Tools on the Ribbon to display the Database Tools tab and then click the Relationships button on the Database Tools tab</a:t>
            </a:r>
          </a:p>
          <a:p>
            <a:pPr fontAlgn="auto">
              <a:spcAft>
                <a:spcPts val="0"/>
              </a:spcAft>
              <a:buFont typeface="Arial" pitchFamily="34" charset="0"/>
              <a:buChar char="•"/>
              <a:defRPr/>
            </a:pPr>
            <a:r>
              <a:rPr lang="en-US" sz="2100" dirty="0" smtClean="0"/>
              <a:t>Click the Show Table button</a:t>
            </a:r>
          </a:p>
          <a:p>
            <a:pPr fontAlgn="auto">
              <a:spcAft>
                <a:spcPts val="0"/>
              </a:spcAft>
              <a:buFont typeface="Arial" pitchFamily="34" charset="0"/>
              <a:buChar char="•"/>
              <a:defRPr/>
            </a:pPr>
            <a:r>
              <a:rPr lang="en-US" sz="2100" dirty="0" smtClean="0"/>
              <a:t>Click the Seminar Offerings table, click the Add button, click the Seminar table, click the Add button again, and then click the Close button</a:t>
            </a:r>
          </a:p>
          <a:p>
            <a:pPr fontAlgn="auto">
              <a:spcAft>
                <a:spcPts val="0"/>
              </a:spcAft>
              <a:buFont typeface="Arial" pitchFamily="34" charset="0"/>
              <a:buChar char="•"/>
              <a:defRPr/>
            </a:pPr>
            <a:r>
              <a:rPr lang="en-US" sz="2100" dirty="0" smtClean="0"/>
              <a:t>Point to the Client Number field in the Client table, press the left mouse button, drag to the Client Number in the Seminar Offerings table, and then release the left mouse button. Click the Enforce Referential Integrity check box in the Edit Relationships dialog box and then click the Create button</a:t>
            </a:r>
          </a:p>
          <a:p>
            <a:pPr fontAlgn="auto">
              <a:spcAft>
                <a:spcPts val="0"/>
              </a:spcAft>
              <a:buFont typeface="Arial" pitchFamily="34" charset="0"/>
              <a:buChar char="•"/>
              <a:defRPr/>
            </a:pPr>
            <a:r>
              <a:rPr lang="en-US" sz="2100" dirty="0" smtClean="0"/>
              <a:t>Drag the Seminar Number field from the Seminar table to the Seminar Offerings table. Click Enforce Referential Integrity check box and then click the Create button to create the relationship</a:t>
            </a:r>
          </a:p>
          <a:p>
            <a:pPr fontAlgn="auto">
              <a:spcAft>
                <a:spcPts val="0"/>
              </a:spcAft>
              <a:buFont typeface="Arial" pitchFamily="34" charset="0"/>
              <a:buChar char="•"/>
              <a:defRPr/>
            </a:pPr>
            <a:r>
              <a:rPr lang="en-US" sz="2100" dirty="0" smtClean="0"/>
              <a:t>Click the Close button in the Relationships group and then click the Yes button to save the changes</a:t>
            </a:r>
            <a:endParaRPr lang="en-US" sz="2100" dirty="0"/>
          </a:p>
        </p:txBody>
      </p:sp>
      <p:sp>
        <p:nvSpPr>
          <p:cNvPr id="51203"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51204"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6896FA-A309-4248-9AA8-1A4DA22F2CE2}" type="slidenum">
              <a:rPr lang="en-US">
                <a:cs typeface="Arial" charset="0"/>
              </a:rPr>
              <a:pPr fontAlgn="base">
                <a:spcBef>
                  <a:spcPct val="0"/>
                </a:spcBef>
                <a:spcAft>
                  <a:spcPct val="0"/>
                </a:spcAft>
              </a:pPr>
              <a:t>37</a:t>
            </a:fld>
            <a:endParaRPr lang="en-US">
              <a:cs typeface="Arial"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Relating Several Tables</a:t>
            </a:r>
            <a:endParaRPr lang="en-US" dirty="0"/>
          </a:p>
        </p:txBody>
      </p:sp>
      <p:sp>
        <p:nvSpPr>
          <p:cNvPr id="52226"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52227"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2BB2EF-CBDB-4B5C-9BFF-AFE75C482879}" type="slidenum">
              <a:rPr lang="en-US">
                <a:cs typeface="Arial" charset="0"/>
              </a:rPr>
              <a:pPr fontAlgn="base">
                <a:spcBef>
                  <a:spcPct val="0"/>
                </a:spcBef>
                <a:spcAft>
                  <a:spcPct val="0"/>
                </a:spcAft>
              </a:pPr>
              <a:t>38</a:t>
            </a:fld>
            <a:endParaRPr lang="en-US">
              <a:cs typeface="Arial" charset="0"/>
            </a:endParaRPr>
          </a:p>
        </p:txBody>
      </p:sp>
      <p:pic>
        <p:nvPicPr>
          <p:cNvPr id="52228" name="Content Placeholder 6" descr="Fig06-40.gif"/>
          <p:cNvPicPr>
            <a:picLocks noGrp="1" noChangeAspect="1"/>
          </p:cNvPicPr>
          <p:nvPr>
            <p:ph idx="1"/>
          </p:nvPr>
        </p:nvPicPr>
        <p:blipFill>
          <a:blip r:embed="rId2"/>
          <a:srcRect/>
          <a:stretch>
            <a:fillRect/>
          </a:stretch>
        </p:blip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Creating the Query</a:t>
            </a:r>
            <a:endParaRPr lang="en-US" dirty="0"/>
          </a:p>
        </p:txBody>
      </p:sp>
      <p:sp>
        <p:nvSpPr>
          <p:cNvPr id="3" name="Content Placeholder 2"/>
          <p:cNvSpPr>
            <a:spLocks noGrp="1"/>
          </p:cNvSpPr>
          <p:nvPr>
            <p:ph idx="1"/>
          </p:nvPr>
        </p:nvSpPr>
        <p:spPr/>
        <p:txBody>
          <a:bodyPr rtlCol="0">
            <a:normAutofit fontScale="77500" lnSpcReduction="20000"/>
          </a:bodyPr>
          <a:lstStyle/>
          <a:p>
            <a:pPr fontAlgn="auto">
              <a:spcAft>
                <a:spcPts val="0"/>
              </a:spcAft>
              <a:buFont typeface="Arial" pitchFamily="34" charset="0"/>
              <a:buChar char="•"/>
              <a:defRPr/>
            </a:pPr>
            <a:r>
              <a:rPr lang="en-US" dirty="0" smtClean="0"/>
              <a:t>Click Create on the Ribbon and then click the Query Design button on the Create tab to create a query</a:t>
            </a:r>
          </a:p>
          <a:p>
            <a:pPr fontAlgn="auto">
              <a:spcAft>
                <a:spcPts val="0"/>
              </a:spcAft>
              <a:buFont typeface="Arial" pitchFamily="34" charset="0"/>
              <a:buChar char="•"/>
              <a:defRPr/>
            </a:pPr>
            <a:r>
              <a:rPr lang="en-US" dirty="0" smtClean="0"/>
              <a:t>Click the Recruiter table and then click the Add button to add the Recruiter table to the query</a:t>
            </a:r>
          </a:p>
          <a:p>
            <a:pPr fontAlgn="auto">
              <a:spcAft>
                <a:spcPts val="0"/>
              </a:spcAft>
              <a:buFont typeface="Arial" pitchFamily="34" charset="0"/>
              <a:buChar char="•"/>
              <a:defRPr/>
            </a:pPr>
            <a:r>
              <a:rPr lang="en-US" dirty="0" smtClean="0"/>
              <a:t>Click the Client table and then click the Add button to add the Client table to the query</a:t>
            </a:r>
          </a:p>
          <a:p>
            <a:pPr fontAlgn="auto">
              <a:spcAft>
                <a:spcPts val="0"/>
              </a:spcAft>
              <a:buFont typeface="Arial" pitchFamily="34" charset="0"/>
              <a:buChar char="•"/>
              <a:defRPr/>
            </a:pPr>
            <a:r>
              <a:rPr lang="en-US" dirty="0" smtClean="0"/>
              <a:t>Click the Seminar Offerings table and then click the Add button to add the Seminar Offerings table to the query</a:t>
            </a:r>
          </a:p>
          <a:p>
            <a:pPr fontAlgn="auto">
              <a:spcAft>
                <a:spcPts val="0"/>
              </a:spcAft>
              <a:buFont typeface="Arial" pitchFamily="34" charset="0"/>
              <a:buChar char="•"/>
              <a:defRPr/>
            </a:pPr>
            <a:r>
              <a:rPr lang="en-US" dirty="0" smtClean="0"/>
              <a:t>Click the Close button for the Show Table dialog box</a:t>
            </a:r>
          </a:p>
          <a:p>
            <a:pPr fontAlgn="auto">
              <a:spcAft>
                <a:spcPts val="0"/>
              </a:spcAft>
              <a:buFont typeface="Arial" pitchFamily="34" charset="0"/>
              <a:buChar char="•"/>
              <a:defRPr/>
            </a:pPr>
            <a:r>
              <a:rPr lang="en-US" dirty="0" smtClean="0"/>
              <a:t>Resize the Recruiter and Client field lists so as many fields as possible appear</a:t>
            </a:r>
          </a:p>
          <a:p>
            <a:pPr fontAlgn="auto">
              <a:spcAft>
                <a:spcPts val="0"/>
              </a:spcAft>
              <a:buFont typeface="Arial" pitchFamily="34" charset="0"/>
              <a:buChar char="•"/>
              <a:defRPr/>
            </a:pPr>
            <a:r>
              <a:rPr lang="en-US" dirty="0" smtClean="0"/>
              <a:t>Double-click the Recruiter Number field from the Recruiter table and the Client Number field from the Client table</a:t>
            </a:r>
            <a:endParaRPr lang="en-US" dirty="0"/>
          </a:p>
        </p:txBody>
      </p:sp>
      <p:sp>
        <p:nvSpPr>
          <p:cNvPr id="53251"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53252"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377C6E-2F12-4031-B5AC-F55116C61004}" type="slidenum">
              <a:rPr lang="en-US">
                <a:cs typeface="Arial" charset="0"/>
              </a:rPr>
              <a:pPr fontAlgn="base">
                <a:spcBef>
                  <a:spcPct val="0"/>
                </a:spcBef>
                <a:spcAft>
                  <a:spcPct val="0"/>
                </a:spcAft>
              </a:pPr>
              <a:t>39</a:t>
            </a:fld>
            <a:endParaRPr lang="en-US">
              <a:cs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Plan Ahead</a:t>
            </a:r>
            <a:endParaRPr lang="en-US" dirty="0"/>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dirty="0" smtClean="0"/>
              <a:t>Determine when it would be beneficial to automate tasks in a macro</a:t>
            </a:r>
          </a:p>
          <a:p>
            <a:pPr fontAlgn="auto">
              <a:spcAft>
                <a:spcPts val="0"/>
              </a:spcAft>
              <a:buFont typeface="Arial" pitchFamily="34" charset="0"/>
              <a:buChar char="•"/>
              <a:defRPr/>
            </a:pPr>
            <a:r>
              <a:rPr lang="en-US" dirty="0" smtClean="0"/>
              <a:t>Determine whether it is appropriate to create a switchboard</a:t>
            </a:r>
          </a:p>
          <a:p>
            <a:pPr fontAlgn="auto">
              <a:spcAft>
                <a:spcPts val="0"/>
              </a:spcAft>
              <a:buFont typeface="Arial" pitchFamily="34" charset="0"/>
              <a:buChar char="•"/>
              <a:defRPr/>
            </a:pPr>
            <a:r>
              <a:rPr lang="en-US" dirty="0" smtClean="0"/>
              <a:t>Determine the organization of the switchboard</a:t>
            </a:r>
          </a:p>
          <a:p>
            <a:pPr fontAlgn="auto">
              <a:spcAft>
                <a:spcPts val="0"/>
              </a:spcAft>
              <a:buFont typeface="Arial" pitchFamily="34" charset="0"/>
              <a:buChar char="•"/>
              <a:defRPr/>
            </a:pPr>
            <a:r>
              <a:rPr lang="en-US" dirty="0" smtClean="0"/>
              <a:t>Determine whether it is appropriate to present data as a PivotTable</a:t>
            </a:r>
          </a:p>
          <a:p>
            <a:pPr fontAlgn="auto">
              <a:spcAft>
                <a:spcPts val="0"/>
              </a:spcAft>
              <a:buFont typeface="Arial" pitchFamily="34" charset="0"/>
              <a:buChar char="•"/>
              <a:defRPr/>
            </a:pPr>
            <a:r>
              <a:rPr lang="en-US" dirty="0" smtClean="0"/>
              <a:t>Determine the organization of the PivotTable</a:t>
            </a:r>
          </a:p>
          <a:p>
            <a:pPr fontAlgn="auto">
              <a:spcAft>
                <a:spcPts val="0"/>
              </a:spcAft>
              <a:buFont typeface="Arial" pitchFamily="34" charset="0"/>
              <a:buChar char="•"/>
              <a:defRPr/>
            </a:pPr>
            <a:r>
              <a:rPr lang="en-US" dirty="0" smtClean="0"/>
              <a:t>Determine whether it is appropriate to present data as a PivotChart</a:t>
            </a:r>
          </a:p>
          <a:p>
            <a:pPr fontAlgn="auto">
              <a:spcAft>
                <a:spcPts val="0"/>
              </a:spcAft>
              <a:buFont typeface="Arial" pitchFamily="34" charset="0"/>
              <a:buChar char="•"/>
              <a:defRPr/>
            </a:pPr>
            <a:r>
              <a:rPr lang="en-US" dirty="0" smtClean="0"/>
              <a:t>Determine the organization of the PivotChart</a:t>
            </a:r>
            <a:endParaRPr lang="en-US" dirty="0"/>
          </a:p>
        </p:txBody>
      </p:sp>
      <p:sp>
        <p:nvSpPr>
          <p:cNvPr id="17411"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17412"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34B36F-E019-4101-9CCD-EDC77B349F36}"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Creating the Query</a:t>
            </a:r>
            <a:endParaRPr lang="en-US" dirty="0"/>
          </a:p>
        </p:txBody>
      </p:sp>
      <p:sp>
        <p:nvSpPr>
          <p:cNvPr id="3" name="Content Placeholder 2"/>
          <p:cNvSpPr>
            <a:spLocks noGrp="1"/>
          </p:cNvSpPr>
          <p:nvPr>
            <p:ph idx="1"/>
          </p:nvPr>
        </p:nvSpPr>
        <p:spPr/>
        <p:txBody>
          <a:bodyPr rtlCol="0">
            <a:normAutofit fontScale="77500" lnSpcReduction="20000"/>
          </a:bodyPr>
          <a:lstStyle/>
          <a:p>
            <a:pPr fontAlgn="auto">
              <a:spcAft>
                <a:spcPts val="0"/>
              </a:spcAft>
              <a:buFont typeface="Arial" pitchFamily="34" charset="0"/>
              <a:buChar char="•"/>
              <a:defRPr/>
            </a:pPr>
            <a:r>
              <a:rPr lang="en-US" dirty="0" smtClean="0"/>
              <a:t>Double-click the Seminar Number and Hours Spent fields from the Seminar Offerings table</a:t>
            </a:r>
          </a:p>
          <a:p>
            <a:pPr fontAlgn="auto">
              <a:spcAft>
                <a:spcPts val="0"/>
              </a:spcAft>
              <a:buFont typeface="Arial" pitchFamily="34" charset="0"/>
              <a:buChar char="•"/>
              <a:defRPr/>
            </a:pPr>
            <a:r>
              <a:rPr lang="en-US" dirty="0" smtClean="0"/>
              <a:t>Right-click the Field row in the first open column to produce a shortcut menu</a:t>
            </a:r>
          </a:p>
          <a:p>
            <a:pPr fontAlgn="auto">
              <a:spcAft>
                <a:spcPts val="0"/>
              </a:spcAft>
              <a:buFont typeface="Arial" pitchFamily="34" charset="0"/>
              <a:buChar char="•"/>
              <a:defRPr/>
            </a:pPr>
            <a:r>
              <a:rPr lang="en-US" dirty="0" smtClean="0"/>
              <a:t>Click Zoom on the shortcut menu to display the Zoom dialog box, type Hours Remaining:[Total Hours]-[Hours Spent] in the Zoom dialog box to enter the expression for the field</a:t>
            </a:r>
          </a:p>
          <a:p>
            <a:pPr fontAlgn="auto">
              <a:spcAft>
                <a:spcPts val="0"/>
              </a:spcAft>
              <a:buFont typeface="Arial" pitchFamily="34" charset="0"/>
              <a:buChar char="•"/>
              <a:defRPr/>
            </a:pPr>
            <a:r>
              <a:rPr lang="en-US" dirty="0" smtClean="0"/>
              <a:t>Click the OK button and then click the View button on the Design tab to ensure your results are correct</a:t>
            </a:r>
          </a:p>
          <a:p>
            <a:pPr fontAlgn="auto">
              <a:spcAft>
                <a:spcPts val="0"/>
              </a:spcAft>
              <a:buFont typeface="Arial" pitchFamily="34" charset="0"/>
              <a:buChar char="•"/>
              <a:defRPr/>
            </a:pPr>
            <a:r>
              <a:rPr lang="en-US" dirty="0" smtClean="0"/>
              <a:t>Click the Save button on the Quick Access Toolbar and type </a:t>
            </a:r>
            <a:r>
              <a:rPr lang="en-US" dirty="0" smtClean="0">
                <a:latin typeface="Courier New" pitchFamily="49" charset="0"/>
                <a:cs typeface="Courier New" pitchFamily="49" charset="0"/>
              </a:rPr>
              <a:t>Recruiters and Seminar Offerings </a:t>
            </a:r>
            <a:r>
              <a:rPr lang="en-US" dirty="0" smtClean="0"/>
              <a:t>as the name of the query</a:t>
            </a:r>
          </a:p>
          <a:p>
            <a:pPr fontAlgn="auto">
              <a:spcAft>
                <a:spcPts val="0"/>
              </a:spcAft>
              <a:buFont typeface="Arial" pitchFamily="34" charset="0"/>
              <a:buChar char="•"/>
              <a:defRPr/>
            </a:pPr>
            <a:r>
              <a:rPr lang="en-US" dirty="0" smtClean="0"/>
              <a:t>Click the OK button to save the query</a:t>
            </a:r>
          </a:p>
          <a:p>
            <a:pPr fontAlgn="auto">
              <a:spcAft>
                <a:spcPts val="0"/>
              </a:spcAft>
              <a:buFont typeface="Arial" pitchFamily="34" charset="0"/>
              <a:buChar char="•"/>
              <a:defRPr/>
            </a:pPr>
            <a:r>
              <a:rPr lang="en-US" dirty="0" smtClean="0"/>
              <a:t>Close the query</a:t>
            </a:r>
            <a:endParaRPr lang="en-US" dirty="0"/>
          </a:p>
        </p:txBody>
      </p:sp>
      <p:sp>
        <p:nvSpPr>
          <p:cNvPr id="54275"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54276"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75C3E5-70E1-42BE-907B-ED53DB0A682F}" type="slidenum">
              <a:rPr lang="en-US">
                <a:cs typeface="Arial" charset="0"/>
              </a:rPr>
              <a:pPr fontAlgn="base">
                <a:spcBef>
                  <a:spcPct val="0"/>
                </a:spcBef>
                <a:spcAft>
                  <a:spcPct val="0"/>
                </a:spcAft>
              </a:pPr>
              <a:t>40</a:t>
            </a:fld>
            <a:endParaRPr lang="en-US">
              <a:cs typeface="Arial"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Creating the Query</a:t>
            </a:r>
            <a:endParaRPr lang="en-US" dirty="0"/>
          </a:p>
        </p:txBody>
      </p:sp>
      <p:sp>
        <p:nvSpPr>
          <p:cNvPr id="55298"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55299"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B153FD-3460-4BB2-A16D-12C6C69C45F8}" type="slidenum">
              <a:rPr lang="en-US">
                <a:cs typeface="Arial" charset="0"/>
              </a:rPr>
              <a:pPr fontAlgn="base">
                <a:spcBef>
                  <a:spcPct val="0"/>
                </a:spcBef>
                <a:spcAft>
                  <a:spcPct val="0"/>
                </a:spcAft>
              </a:pPr>
              <a:t>41</a:t>
            </a:fld>
            <a:endParaRPr lang="en-US">
              <a:cs typeface="Arial" charset="0"/>
            </a:endParaRPr>
          </a:p>
        </p:txBody>
      </p:sp>
      <p:pic>
        <p:nvPicPr>
          <p:cNvPr id="55300" name="Content Placeholder 6" descr="Fig06-44.gif"/>
          <p:cNvPicPr>
            <a:picLocks noGrp="1" noChangeAspect="1"/>
          </p:cNvPicPr>
          <p:nvPr>
            <p:ph idx="1"/>
          </p:nvPr>
        </p:nvPicPr>
        <p:blipFill>
          <a:blip r:embed="rId2"/>
          <a:srcRect/>
          <a:stretch>
            <a:fillRect/>
          </a:stretch>
        </p:blipFill>
        <p:spPr>
          <a:xfrm>
            <a:off x="762000" y="1905000"/>
            <a:ext cx="6988175" cy="3886200"/>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Creating a PivotTable</a:t>
            </a:r>
            <a:endParaRPr lang="en-US" dirty="0"/>
          </a:p>
        </p:txBody>
      </p:sp>
      <p:sp>
        <p:nvSpPr>
          <p:cNvPr id="3" name="Content Placeholder 2"/>
          <p:cNvSpPr>
            <a:spLocks noGrp="1"/>
          </p:cNvSpPr>
          <p:nvPr>
            <p:ph idx="1"/>
          </p:nvPr>
        </p:nvSpPr>
        <p:spPr/>
        <p:txBody>
          <a:bodyPr rtlCol="0">
            <a:normAutofit fontScale="85000" lnSpcReduction="20000"/>
          </a:bodyPr>
          <a:lstStyle/>
          <a:p>
            <a:pPr fontAlgn="auto">
              <a:spcAft>
                <a:spcPts val="0"/>
              </a:spcAft>
              <a:buFont typeface="Arial" pitchFamily="34" charset="0"/>
              <a:buChar char="•"/>
              <a:defRPr/>
            </a:pPr>
            <a:r>
              <a:rPr lang="en-US" dirty="0" smtClean="0"/>
              <a:t>Show the Navigation Pane, right-click the Recruiters and Seminar Offerings query, click Open on the shortcut menu, and then hide the Navigation Pane</a:t>
            </a:r>
          </a:p>
          <a:p>
            <a:pPr fontAlgn="auto">
              <a:spcAft>
                <a:spcPts val="0"/>
              </a:spcAft>
              <a:buFont typeface="Arial" pitchFamily="34" charset="0"/>
              <a:buChar char="•"/>
              <a:defRPr/>
            </a:pPr>
            <a:r>
              <a:rPr lang="en-US" dirty="0" smtClean="0"/>
              <a:t>Click the View button arrow to display the View button menu</a:t>
            </a:r>
          </a:p>
          <a:p>
            <a:pPr fontAlgn="auto">
              <a:spcAft>
                <a:spcPts val="0"/>
              </a:spcAft>
              <a:buFont typeface="Arial" pitchFamily="34" charset="0"/>
              <a:buChar char="•"/>
              <a:defRPr/>
            </a:pPr>
            <a:r>
              <a:rPr lang="en-US" dirty="0" smtClean="0"/>
              <a:t>Click PivotTable View to switch to PivotTable view of the query</a:t>
            </a:r>
          </a:p>
          <a:p>
            <a:pPr fontAlgn="auto">
              <a:spcAft>
                <a:spcPts val="0"/>
              </a:spcAft>
              <a:buFont typeface="Arial" pitchFamily="34" charset="0"/>
              <a:buChar char="•"/>
              <a:defRPr/>
            </a:pPr>
            <a:r>
              <a:rPr lang="en-US" dirty="0" smtClean="0"/>
              <a:t>If the PivotTable Field List does not appear, click the Field List button on the PivotTable tab to display the field list</a:t>
            </a:r>
          </a:p>
          <a:p>
            <a:pPr fontAlgn="auto">
              <a:spcAft>
                <a:spcPts val="0"/>
              </a:spcAft>
              <a:buFont typeface="Arial" pitchFamily="34" charset="0"/>
              <a:buChar char="•"/>
              <a:defRPr/>
            </a:pPr>
            <a:r>
              <a:rPr lang="en-US" dirty="0" smtClean="0"/>
              <a:t>Click Seminar Number in the field list, and then ensure Row Area appears next to the Add to button</a:t>
            </a:r>
          </a:p>
          <a:p>
            <a:pPr fontAlgn="auto">
              <a:spcAft>
                <a:spcPts val="0"/>
              </a:spcAft>
              <a:buFont typeface="Arial" pitchFamily="34" charset="0"/>
              <a:buChar char="•"/>
              <a:defRPr/>
            </a:pPr>
            <a:r>
              <a:rPr lang="en-US" dirty="0" smtClean="0"/>
              <a:t>Click the Add to button to add the Seminar Number field to the Row area</a:t>
            </a:r>
            <a:endParaRPr lang="en-US" dirty="0"/>
          </a:p>
        </p:txBody>
      </p:sp>
      <p:sp>
        <p:nvSpPr>
          <p:cNvPr id="56323"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56324"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66E37A-D48B-41FE-97B9-AEE58807D35B}" type="slidenum">
              <a:rPr lang="en-US">
                <a:cs typeface="Arial" charset="0"/>
              </a:rPr>
              <a:pPr fontAlgn="base">
                <a:spcBef>
                  <a:spcPct val="0"/>
                </a:spcBef>
                <a:spcAft>
                  <a:spcPct val="0"/>
                </a:spcAft>
              </a:pPr>
              <a:t>42</a:t>
            </a:fld>
            <a:endParaRPr lang="en-US">
              <a:cs typeface="Arial"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Creating a PivotTable</a:t>
            </a:r>
            <a:endParaRPr lang="en-US" dirty="0"/>
          </a:p>
        </p:txBody>
      </p:sp>
      <p:sp>
        <p:nvSpPr>
          <p:cNvPr id="3" name="Content Placeholder 2"/>
          <p:cNvSpPr>
            <a:spLocks noGrp="1"/>
          </p:cNvSpPr>
          <p:nvPr>
            <p:ph idx="1"/>
          </p:nvPr>
        </p:nvSpPr>
        <p:spPr/>
        <p:txBody>
          <a:bodyPr rtlCol="0">
            <a:normAutofit fontScale="85000" lnSpcReduction="10000"/>
          </a:bodyPr>
          <a:lstStyle/>
          <a:p>
            <a:pPr fontAlgn="auto">
              <a:spcAft>
                <a:spcPts val="0"/>
              </a:spcAft>
              <a:buFont typeface="Arial" pitchFamily="34" charset="0"/>
              <a:buChar char="•"/>
              <a:defRPr/>
            </a:pPr>
            <a:r>
              <a:rPr lang="en-US" dirty="0" smtClean="0"/>
              <a:t>Click the Add to box arrow to display the list of available areas</a:t>
            </a:r>
          </a:p>
          <a:p>
            <a:pPr fontAlgn="auto">
              <a:spcAft>
                <a:spcPts val="0"/>
              </a:spcAft>
              <a:buFont typeface="Arial" pitchFamily="34" charset="0"/>
              <a:buChar char="•"/>
              <a:defRPr/>
            </a:pPr>
            <a:r>
              <a:rPr lang="en-US" dirty="0" smtClean="0"/>
              <a:t>Click Column Area, click the Recruiter Number field in the field list, and then click the Add to button to add the Recruiter Number field to the Column area</a:t>
            </a:r>
          </a:p>
          <a:p>
            <a:pPr fontAlgn="auto">
              <a:spcAft>
                <a:spcPts val="0"/>
              </a:spcAft>
              <a:buFont typeface="Arial" pitchFamily="34" charset="0"/>
              <a:buChar char="•"/>
              <a:defRPr/>
            </a:pPr>
            <a:r>
              <a:rPr lang="en-US" dirty="0" smtClean="0"/>
              <a:t>Click the arrow to display the list of available areas, click Data Area, click Hours Spent, and then click the Add to button to add the Hours Spent field to the Data area</a:t>
            </a:r>
          </a:p>
          <a:p>
            <a:pPr fontAlgn="auto">
              <a:spcAft>
                <a:spcPts val="0"/>
              </a:spcAft>
              <a:buFont typeface="Arial" pitchFamily="34" charset="0"/>
              <a:buChar char="•"/>
              <a:defRPr/>
            </a:pPr>
            <a:r>
              <a:rPr lang="en-US" dirty="0" smtClean="0"/>
              <a:t>Use the same technique to add the Hours Remaining field to the Data area</a:t>
            </a:r>
          </a:p>
          <a:p>
            <a:pPr fontAlgn="auto">
              <a:spcAft>
                <a:spcPts val="0"/>
              </a:spcAft>
              <a:buFont typeface="Arial" pitchFamily="34" charset="0"/>
              <a:buChar char="•"/>
              <a:defRPr/>
            </a:pPr>
            <a:r>
              <a:rPr lang="en-US" dirty="0" smtClean="0"/>
              <a:t>Close the PivotTable Field List by clicking its Close button</a:t>
            </a:r>
            <a:endParaRPr lang="en-US" dirty="0"/>
          </a:p>
        </p:txBody>
      </p:sp>
      <p:sp>
        <p:nvSpPr>
          <p:cNvPr id="57347"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57348"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ED0A26-3E2A-4718-AAE3-896234E1C2E9}" type="slidenum">
              <a:rPr lang="en-US">
                <a:cs typeface="Arial" charset="0"/>
              </a:rPr>
              <a:pPr fontAlgn="base">
                <a:spcBef>
                  <a:spcPct val="0"/>
                </a:spcBef>
                <a:spcAft>
                  <a:spcPct val="0"/>
                </a:spcAft>
              </a:pPr>
              <a:t>43</a:t>
            </a:fld>
            <a:endParaRPr lang="en-US">
              <a:cs typeface="Arial"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Creating a PivotTable</a:t>
            </a:r>
            <a:endParaRPr lang="en-US" dirty="0"/>
          </a:p>
        </p:txBody>
      </p:sp>
      <p:pic>
        <p:nvPicPr>
          <p:cNvPr id="58370" name="Content Placeholder 5" descr="Fig06-49.gif"/>
          <p:cNvPicPr>
            <a:picLocks noGrp="1" noChangeAspect="1"/>
          </p:cNvPicPr>
          <p:nvPr>
            <p:ph idx="1"/>
          </p:nvPr>
        </p:nvPicPr>
        <p:blipFill>
          <a:blip r:embed="rId2"/>
          <a:srcRect/>
          <a:stretch>
            <a:fillRect/>
          </a:stretch>
        </p:blipFill>
        <p:spPr>
          <a:xfrm>
            <a:off x="1122363" y="1295400"/>
            <a:ext cx="6442075" cy="4830763"/>
          </a:xfrm>
        </p:spPr>
      </p:pic>
      <p:sp>
        <p:nvSpPr>
          <p:cNvPr id="58371"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58372"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85D1D3-252E-409E-9C77-3FAB2301DC66}" type="slidenum">
              <a:rPr lang="en-US">
                <a:cs typeface="Arial" charset="0"/>
              </a:rPr>
              <a:pPr fontAlgn="base">
                <a:spcBef>
                  <a:spcPct val="0"/>
                </a:spcBef>
                <a:spcAft>
                  <a:spcPct val="0"/>
                </a:spcAft>
              </a:pPr>
              <a:t>44</a:t>
            </a:fld>
            <a:endParaRPr lang="en-US">
              <a:cs typeface="Arial"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Changing Properties in a PivotTable</a:t>
            </a:r>
            <a:endParaRPr lang="en-US" dirty="0"/>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smtClean="0"/>
              <a:t>Click the Sum of Hours Spent box to select it, and then click the Property Sheet button on the Design tab to display a property sheet</a:t>
            </a:r>
          </a:p>
          <a:p>
            <a:pPr fontAlgn="auto">
              <a:spcAft>
                <a:spcPts val="0"/>
              </a:spcAft>
              <a:buFont typeface="Arial" pitchFamily="34" charset="0"/>
              <a:buChar char="•"/>
              <a:defRPr/>
            </a:pPr>
            <a:r>
              <a:rPr lang="en-US" dirty="0" smtClean="0"/>
              <a:t>Click the Captions tab in the property sheet</a:t>
            </a:r>
          </a:p>
          <a:p>
            <a:pPr fontAlgn="auto">
              <a:spcAft>
                <a:spcPts val="0"/>
              </a:spcAft>
              <a:buFont typeface="Arial" pitchFamily="34" charset="0"/>
              <a:buChar char="•"/>
              <a:defRPr/>
            </a:pPr>
            <a:r>
              <a:rPr lang="en-US" dirty="0" smtClean="0"/>
              <a:t>Delete the current entry in the Caption property box, type Spent as the new value for the Caption property, and then close the property sheet</a:t>
            </a:r>
          </a:p>
          <a:p>
            <a:pPr fontAlgn="auto">
              <a:spcAft>
                <a:spcPts val="0"/>
              </a:spcAft>
              <a:buFont typeface="Arial" pitchFamily="34" charset="0"/>
              <a:buChar char="•"/>
              <a:defRPr/>
            </a:pPr>
            <a:r>
              <a:rPr lang="en-US" dirty="0" smtClean="0"/>
              <a:t>Use the same technique to change the caption for the Sum of Hours Remaining box to Remaining</a:t>
            </a:r>
            <a:endParaRPr lang="en-US" dirty="0"/>
          </a:p>
        </p:txBody>
      </p:sp>
      <p:sp>
        <p:nvSpPr>
          <p:cNvPr id="59395"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59396"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838700-38C6-4D1C-BD9A-8964A585A4F9}" type="slidenum">
              <a:rPr lang="en-US">
                <a:cs typeface="Arial" charset="0"/>
              </a:rPr>
              <a:pPr fontAlgn="base">
                <a:spcBef>
                  <a:spcPct val="0"/>
                </a:spcBef>
                <a:spcAft>
                  <a:spcPct val="0"/>
                </a:spcAft>
              </a:pPr>
              <a:t>45</a:t>
            </a:fld>
            <a:endParaRPr lang="en-US">
              <a:cs typeface="Arial"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Changing Properties in a PivotTable</a:t>
            </a:r>
            <a:endParaRPr lang="en-US" dirty="0"/>
          </a:p>
        </p:txBody>
      </p:sp>
      <p:pic>
        <p:nvPicPr>
          <p:cNvPr id="60418" name="Content Placeholder 5" descr="Fig06-50.gif"/>
          <p:cNvPicPr>
            <a:picLocks noGrp="1" noChangeAspect="1"/>
          </p:cNvPicPr>
          <p:nvPr>
            <p:ph idx="1"/>
          </p:nvPr>
        </p:nvPicPr>
        <p:blipFill>
          <a:blip r:embed="rId2"/>
          <a:srcRect/>
          <a:stretch>
            <a:fillRect/>
          </a:stretch>
        </p:blipFill>
        <p:spPr>
          <a:xfrm>
            <a:off x="1122363" y="1295400"/>
            <a:ext cx="6442075" cy="4830763"/>
          </a:xfrm>
        </p:spPr>
      </p:pic>
      <p:sp>
        <p:nvSpPr>
          <p:cNvPr id="60419"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60420"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DB1D32-C8C4-4BBC-8A2E-508F877C8FBC}" type="slidenum">
              <a:rPr lang="en-US">
                <a:cs typeface="Arial" charset="0"/>
              </a:rPr>
              <a:pPr fontAlgn="base">
                <a:spcBef>
                  <a:spcPct val="0"/>
                </a:spcBef>
                <a:spcAft>
                  <a:spcPct val="0"/>
                </a:spcAft>
              </a:pPr>
              <a:t>46</a:t>
            </a:fld>
            <a:endParaRPr lang="en-US">
              <a:cs typeface="Arial"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Saving the PivotTable Changes</a:t>
            </a:r>
            <a:endParaRPr lang="en-US" dirty="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Click the Save button on the Quick Access Toolbar</a:t>
            </a:r>
            <a:endParaRPr lang="en-US" dirty="0"/>
          </a:p>
        </p:txBody>
      </p:sp>
      <p:sp>
        <p:nvSpPr>
          <p:cNvPr id="61443"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61444"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D46FB6-618D-48EC-80F1-3EA716FD9F12}" type="slidenum">
              <a:rPr lang="en-US">
                <a:cs typeface="Arial" charset="0"/>
              </a:rPr>
              <a:pPr fontAlgn="base">
                <a:spcBef>
                  <a:spcPct val="0"/>
                </a:spcBef>
                <a:spcAft>
                  <a:spcPct val="0"/>
                </a:spcAft>
              </a:pPr>
              <a:t>47</a:t>
            </a:fld>
            <a:endParaRPr lang="en-US">
              <a:cs typeface="Arial"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Using a PivotTable</a:t>
            </a:r>
            <a:endParaRPr lang="en-US" dirty="0"/>
          </a:p>
        </p:txBody>
      </p:sp>
      <p:sp>
        <p:nvSpPr>
          <p:cNvPr id="3" name="Content Placeholder 2"/>
          <p:cNvSpPr>
            <a:spLocks noGrp="1"/>
          </p:cNvSpPr>
          <p:nvPr>
            <p:ph idx="1"/>
          </p:nvPr>
        </p:nvSpPr>
        <p:spPr/>
        <p:txBody>
          <a:bodyPr rtlCol="0">
            <a:normAutofit fontScale="77500" lnSpcReduction="20000"/>
          </a:bodyPr>
          <a:lstStyle/>
          <a:p>
            <a:pPr fontAlgn="auto">
              <a:spcAft>
                <a:spcPts val="0"/>
              </a:spcAft>
              <a:buFont typeface="Arial" pitchFamily="34" charset="0"/>
              <a:buChar char="•"/>
              <a:defRPr/>
            </a:pPr>
            <a:r>
              <a:rPr lang="en-US" dirty="0" smtClean="0"/>
              <a:t>Click the View button arrow, and then click PivotTable View</a:t>
            </a:r>
          </a:p>
          <a:p>
            <a:pPr fontAlgn="auto">
              <a:spcAft>
                <a:spcPts val="0"/>
              </a:spcAft>
              <a:buFont typeface="Arial" pitchFamily="34" charset="0"/>
              <a:buChar char="•"/>
              <a:defRPr/>
            </a:pPr>
            <a:r>
              <a:rPr lang="en-US" dirty="0" smtClean="0"/>
              <a:t>Click the plus sign (+) under recruiter number 21 to remove the details for recruiter number 21</a:t>
            </a:r>
          </a:p>
          <a:p>
            <a:pPr fontAlgn="auto">
              <a:spcAft>
                <a:spcPts val="0"/>
              </a:spcAft>
              <a:buFont typeface="Arial" pitchFamily="34" charset="0"/>
              <a:buChar char="•"/>
              <a:defRPr/>
            </a:pPr>
            <a:r>
              <a:rPr lang="en-US" dirty="0" smtClean="0"/>
              <a:t>Click the minus sign (–) under recruiter number 21 to again display data for recruiter number 21</a:t>
            </a:r>
          </a:p>
          <a:p>
            <a:pPr fontAlgn="auto">
              <a:spcAft>
                <a:spcPts val="0"/>
              </a:spcAft>
              <a:buFont typeface="Arial" pitchFamily="34" charset="0"/>
              <a:buChar char="•"/>
              <a:defRPr/>
            </a:pPr>
            <a:r>
              <a:rPr lang="en-US" dirty="0" smtClean="0"/>
              <a:t>Click the Recruiter Number arrow to display a list of available recruiter numbers</a:t>
            </a:r>
          </a:p>
          <a:p>
            <a:pPr fontAlgn="auto">
              <a:spcAft>
                <a:spcPts val="0"/>
              </a:spcAft>
              <a:buFont typeface="Arial" pitchFamily="34" charset="0"/>
              <a:buChar char="•"/>
              <a:defRPr/>
            </a:pPr>
            <a:r>
              <a:rPr lang="en-US" dirty="0" smtClean="0"/>
              <a:t>Click the Check box for recruiter number 21 to remove the check mark, and then click the OK button to remove the data for recruiter number 21</a:t>
            </a:r>
          </a:p>
          <a:p>
            <a:pPr fontAlgn="auto">
              <a:spcAft>
                <a:spcPts val="0"/>
              </a:spcAft>
              <a:buFont typeface="Arial" pitchFamily="34" charset="0"/>
              <a:buChar char="•"/>
              <a:defRPr/>
            </a:pPr>
            <a:r>
              <a:rPr lang="en-US" dirty="0" smtClean="0"/>
              <a:t>Click the Recruiter Number arrow, click the All check box to display all recruiter numbers, and then click the OK button</a:t>
            </a:r>
            <a:endParaRPr lang="en-US" dirty="0"/>
          </a:p>
        </p:txBody>
      </p:sp>
      <p:sp>
        <p:nvSpPr>
          <p:cNvPr id="62467"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62468"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35EC12-5D08-4183-8E82-3534BE1A63F1}" type="slidenum">
              <a:rPr lang="en-US">
                <a:cs typeface="Arial" charset="0"/>
              </a:rPr>
              <a:pPr fontAlgn="base">
                <a:spcBef>
                  <a:spcPct val="0"/>
                </a:spcBef>
                <a:spcAft>
                  <a:spcPct val="0"/>
                </a:spcAft>
              </a:pPr>
              <a:t>48</a:t>
            </a:fld>
            <a:endParaRPr lang="en-US">
              <a:cs typeface="Arial"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Using a PivotTable</a:t>
            </a:r>
            <a:endParaRPr lang="en-US" dirty="0"/>
          </a:p>
        </p:txBody>
      </p:sp>
      <p:sp>
        <p:nvSpPr>
          <p:cNvPr id="3" name="Content Placeholder 2"/>
          <p:cNvSpPr>
            <a:spLocks noGrp="1"/>
          </p:cNvSpPr>
          <p:nvPr>
            <p:ph idx="1"/>
          </p:nvPr>
        </p:nvSpPr>
        <p:spPr/>
        <p:txBody>
          <a:bodyPr rtlCol="0">
            <a:normAutofit fontScale="70000" lnSpcReduction="20000"/>
          </a:bodyPr>
          <a:lstStyle/>
          <a:p>
            <a:pPr fontAlgn="auto">
              <a:spcAft>
                <a:spcPts val="0"/>
              </a:spcAft>
              <a:buFont typeface="Arial" pitchFamily="34" charset="0"/>
              <a:buChar char="•"/>
              <a:defRPr/>
            </a:pPr>
            <a:r>
              <a:rPr lang="en-US" dirty="0" smtClean="0"/>
              <a:t>Click the Field List button to display the PivotTable Field List. Click Client Number, click the arrow to display a list of available areas, click Filter Area, and then click the Add to button to add the Client Number field to the Filter area</a:t>
            </a:r>
          </a:p>
          <a:p>
            <a:pPr fontAlgn="auto">
              <a:spcAft>
                <a:spcPts val="0"/>
              </a:spcAft>
              <a:buFont typeface="Arial" pitchFamily="34" charset="0"/>
              <a:buChar char="•"/>
              <a:defRPr/>
            </a:pPr>
            <a:r>
              <a:rPr lang="en-US" dirty="0" smtClean="0"/>
              <a:t>Click the Client Number arrow</a:t>
            </a:r>
          </a:p>
          <a:p>
            <a:pPr fontAlgn="auto">
              <a:spcAft>
                <a:spcPts val="0"/>
              </a:spcAft>
              <a:buFont typeface="Arial" pitchFamily="34" charset="0"/>
              <a:buChar char="•"/>
              <a:defRPr/>
            </a:pPr>
            <a:r>
              <a:rPr lang="en-US" dirty="0" smtClean="0"/>
              <a:t>Click the check boxes in front of clients BH72 and FH22 to remove the check marks, and then click the OK button so that the data for these clients will not be reflected in the PivotTable</a:t>
            </a:r>
          </a:p>
          <a:p>
            <a:pPr fontAlgn="auto">
              <a:spcAft>
                <a:spcPts val="0"/>
              </a:spcAft>
              <a:buFont typeface="Arial" pitchFamily="34" charset="0"/>
              <a:buChar char="•"/>
              <a:defRPr/>
            </a:pPr>
            <a:r>
              <a:rPr lang="en-US" dirty="0" smtClean="0"/>
              <a:t>Click the Client Number arrow, click the All check box, and then click the OK button to display data for all clients</a:t>
            </a:r>
          </a:p>
          <a:p>
            <a:pPr fontAlgn="auto">
              <a:spcAft>
                <a:spcPts val="0"/>
              </a:spcAft>
              <a:buFont typeface="Arial" pitchFamily="34" charset="0"/>
              <a:buChar char="•"/>
              <a:defRPr/>
            </a:pPr>
            <a:r>
              <a:rPr lang="en-US" dirty="0" smtClean="0"/>
              <a:t>Drag the Recruiter Number field from the Column area to the Row area, and then drag Seminar Number field from the Row area to the Column area to reverse the organization</a:t>
            </a:r>
          </a:p>
          <a:p>
            <a:pPr fontAlgn="auto">
              <a:spcAft>
                <a:spcPts val="0"/>
              </a:spcAft>
              <a:buFont typeface="Arial" pitchFamily="34" charset="0"/>
              <a:buChar char="•"/>
              <a:defRPr/>
            </a:pPr>
            <a:r>
              <a:rPr lang="en-US" dirty="0" smtClean="0"/>
              <a:t>Close the Recruiters and Seminar Offerings query without saving your changes</a:t>
            </a:r>
            <a:endParaRPr lang="en-US" dirty="0"/>
          </a:p>
        </p:txBody>
      </p:sp>
      <p:sp>
        <p:nvSpPr>
          <p:cNvPr id="63491"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63492"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4FC1E4-E01A-4DA1-8F00-7866F2CFF72A}" type="slidenum">
              <a:rPr lang="en-US">
                <a:cs typeface="Arial" charset="0"/>
              </a:rPr>
              <a:pPr fontAlgn="base">
                <a:spcBef>
                  <a:spcPct val="0"/>
                </a:spcBef>
                <a:spcAft>
                  <a:spcPct val="0"/>
                </a:spcAft>
              </a:pPr>
              <a:t>49</a:t>
            </a:fld>
            <a:endParaRPr lang="en-US">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Begin Creating a Macro</a:t>
            </a:r>
            <a:endParaRPr lang="en-US" dirty="0"/>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smtClean="0"/>
              <a:t>Start Access and open the JSP Recruiters database as described on pages AC 365 – 366</a:t>
            </a:r>
          </a:p>
          <a:p>
            <a:pPr fontAlgn="auto">
              <a:spcAft>
                <a:spcPts val="0"/>
              </a:spcAft>
              <a:buFont typeface="Arial" pitchFamily="34" charset="0"/>
              <a:buChar char="•"/>
              <a:defRPr/>
            </a:pPr>
            <a:r>
              <a:rPr lang="en-US" dirty="0" smtClean="0"/>
              <a:t>If necessary, hide the Navigation Pane</a:t>
            </a:r>
          </a:p>
          <a:p>
            <a:pPr fontAlgn="auto">
              <a:spcAft>
                <a:spcPts val="0"/>
              </a:spcAft>
              <a:buFont typeface="Arial" pitchFamily="34" charset="0"/>
              <a:buChar char="•"/>
              <a:defRPr/>
            </a:pPr>
            <a:r>
              <a:rPr lang="en-US" dirty="0" smtClean="0"/>
              <a:t>Click Create on the Ribbon to display the Create tab</a:t>
            </a:r>
          </a:p>
          <a:p>
            <a:pPr fontAlgn="auto">
              <a:spcAft>
                <a:spcPts val="0"/>
              </a:spcAft>
              <a:buFont typeface="Arial" pitchFamily="34" charset="0"/>
              <a:buChar char="•"/>
              <a:defRPr/>
            </a:pPr>
            <a:r>
              <a:rPr lang="en-US" dirty="0" smtClean="0"/>
              <a:t>Click the Macro button arrow to display the Macro button menu</a:t>
            </a:r>
          </a:p>
          <a:p>
            <a:pPr fontAlgn="auto">
              <a:spcAft>
                <a:spcPts val="0"/>
              </a:spcAft>
              <a:buFont typeface="Arial" pitchFamily="34" charset="0"/>
              <a:buChar char="•"/>
              <a:defRPr/>
            </a:pPr>
            <a:r>
              <a:rPr lang="en-US" dirty="0" smtClean="0"/>
              <a:t>Click Macro on the Macro menu to create a new macro</a:t>
            </a:r>
            <a:endParaRPr lang="en-US" dirty="0"/>
          </a:p>
        </p:txBody>
      </p:sp>
      <p:sp>
        <p:nvSpPr>
          <p:cNvPr id="18435"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18436"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ECA0F7-7D14-4A7B-9053-FCCC635EDFFB}"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Using a PivotTable</a:t>
            </a:r>
            <a:endParaRPr lang="en-US" dirty="0"/>
          </a:p>
        </p:txBody>
      </p:sp>
      <p:pic>
        <p:nvPicPr>
          <p:cNvPr id="64514" name="Content Placeholder 5" descr="Fig06-57.gif"/>
          <p:cNvPicPr>
            <a:picLocks noGrp="1" noChangeAspect="1"/>
          </p:cNvPicPr>
          <p:nvPr>
            <p:ph idx="1"/>
          </p:nvPr>
        </p:nvPicPr>
        <p:blipFill>
          <a:blip r:embed="rId2"/>
          <a:srcRect/>
          <a:stretch>
            <a:fillRect/>
          </a:stretch>
        </p:blipFill>
        <p:spPr>
          <a:xfrm>
            <a:off x="1122363" y="1295400"/>
            <a:ext cx="6442075" cy="4830763"/>
          </a:xfrm>
        </p:spPr>
      </p:pic>
      <p:sp>
        <p:nvSpPr>
          <p:cNvPr id="64515"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64516"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7E0D01-3373-4AB3-A5EB-2B9D7B66585A}" type="slidenum">
              <a:rPr lang="en-US">
                <a:cs typeface="Arial" charset="0"/>
              </a:rPr>
              <a:pPr fontAlgn="base">
                <a:spcBef>
                  <a:spcPct val="0"/>
                </a:spcBef>
                <a:spcAft>
                  <a:spcPct val="0"/>
                </a:spcAft>
              </a:pPr>
              <a:t>50</a:t>
            </a:fld>
            <a:endParaRPr lang="en-US">
              <a:cs typeface="Arial"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Creating a PivotChart </a:t>
            </a:r>
            <a:br>
              <a:rPr lang="en-US" dirty="0" smtClean="0"/>
            </a:br>
            <a:r>
              <a:rPr lang="en-US" dirty="0" smtClean="0"/>
              <a:t>and Adding a Legend</a:t>
            </a:r>
            <a:endParaRPr lang="en-US" dirty="0"/>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smtClean="0"/>
              <a:t>Show the Navigation Pane if it is currently hidden</a:t>
            </a:r>
          </a:p>
          <a:p>
            <a:pPr fontAlgn="auto">
              <a:spcAft>
                <a:spcPts val="0"/>
              </a:spcAft>
              <a:buFont typeface="Arial" pitchFamily="34" charset="0"/>
              <a:buChar char="•"/>
              <a:defRPr/>
            </a:pPr>
            <a:r>
              <a:rPr lang="en-US" dirty="0" smtClean="0"/>
              <a:t>Open the Recruiters and Seminar Offerings query</a:t>
            </a:r>
          </a:p>
          <a:p>
            <a:pPr fontAlgn="auto">
              <a:spcAft>
                <a:spcPts val="0"/>
              </a:spcAft>
              <a:buFont typeface="Arial" pitchFamily="34" charset="0"/>
              <a:buChar char="•"/>
              <a:defRPr/>
            </a:pPr>
            <a:r>
              <a:rPr lang="en-US" dirty="0" smtClean="0"/>
              <a:t>Hide the Navigation Pane</a:t>
            </a:r>
          </a:p>
          <a:p>
            <a:pPr fontAlgn="auto">
              <a:spcAft>
                <a:spcPts val="0"/>
              </a:spcAft>
              <a:buFont typeface="Arial" pitchFamily="34" charset="0"/>
              <a:buChar char="•"/>
              <a:defRPr/>
            </a:pPr>
            <a:r>
              <a:rPr lang="en-US" dirty="0" smtClean="0"/>
              <a:t>Click the View button arrow, and then click PivotChart View</a:t>
            </a:r>
          </a:p>
          <a:p>
            <a:pPr fontAlgn="auto">
              <a:spcAft>
                <a:spcPts val="0"/>
              </a:spcAft>
              <a:buFont typeface="Arial" pitchFamily="34" charset="0"/>
              <a:buChar char="•"/>
              <a:defRPr/>
            </a:pPr>
            <a:r>
              <a:rPr lang="en-US" dirty="0" smtClean="0"/>
              <a:t>If the Chart Field List appears, close the field list by clicking its Close button</a:t>
            </a:r>
          </a:p>
          <a:p>
            <a:pPr fontAlgn="auto">
              <a:spcAft>
                <a:spcPts val="0"/>
              </a:spcAft>
              <a:buFont typeface="Arial" pitchFamily="34" charset="0"/>
              <a:buChar char="•"/>
              <a:defRPr/>
            </a:pPr>
            <a:r>
              <a:rPr lang="en-US" dirty="0" smtClean="0"/>
              <a:t>Click the Legend button on the Design tab to display a legend</a:t>
            </a:r>
            <a:endParaRPr lang="en-US" dirty="0"/>
          </a:p>
        </p:txBody>
      </p:sp>
      <p:sp>
        <p:nvSpPr>
          <p:cNvPr id="65539"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65540"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A1478D-737D-487D-843B-ADFEFE9AC079}" type="slidenum">
              <a:rPr lang="en-US">
                <a:cs typeface="Arial" charset="0"/>
              </a:rPr>
              <a:pPr fontAlgn="base">
                <a:spcBef>
                  <a:spcPct val="0"/>
                </a:spcBef>
                <a:spcAft>
                  <a:spcPct val="0"/>
                </a:spcAft>
              </a:pPr>
              <a:t>51</a:t>
            </a:fld>
            <a:endParaRPr lang="en-US">
              <a:cs typeface="Arial"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Creating a PivotChart </a:t>
            </a:r>
            <a:br>
              <a:rPr lang="en-US" dirty="0" smtClean="0"/>
            </a:br>
            <a:r>
              <a:rPr lang="en-US" dirty="0" smtClean="0"/>
              <a:t>and Adding a Legend</a:t>
            </a:r>
            <a:endParaRPr lang="en-US" dirty="0"/>
          </a:p>
        </p:txBody>
      </p:sp>
      <p:pic>
        <p:nvPicPr>
          <p:cNvPr id="66562" name="Content Placeholder 5" descr="Fig06-60.gif"/>
          <p:cNvPicPr>
            <a:picLocks noGrp="1" noChangeAspect="1"/>
          </p:cNvPicPr>
          <p:nvPr>
            <p:ph idx="1"/>
          </p:nvPr>
        </p:nvPicPr>
        <p:blipFill>
          <a:blip r:embed="rId2"/>
          <a:srcRect/>
          <a:stretch>
            <a:fillRect/>
          </a:stretch>
        </p:blipFill>
        <p:spPr>
          <a:xfrm>
            <a:off x="1122363" y="1295400"/>
            <a:ext cx="6442075" cy="4830763"/>
          </a:xfrm>
        </p:spPr>
      </p:pic>
      <p:sp>
        <p:nvSpPr>
          <p:cNvPr id="66563"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66564"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0DA6BD-D1E9-49DF-9A3D-990EE4BA3CD8}" type="slidenum">
              <a:rPr lang="en-US">
                <a:cs typeface="Arial" charset="0"/>
              </a:rPr>
              <a:pPr fontAlgn="base">
                <a:spcBef>
                  <a:spcPct val="0"/>
                </a:spcBef>
                <a:spcAft>
                  <a:spcPct val="0"/>
                </a:spcAft>
              </a:pPr>
              <a:t>52</a:t>
            </a:fld>
            <a:endParaRPr lang="en-US">
              <a:cs typeface="Arial"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Changing the Chart Type</a:t>
            </a:r>
            <a:endParaRPr lang="en-US" dirty="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If the Change Chart Type button is dimmed, click the </a:t>
            </a:r>
            <a:r>
              <a:rPr lang="en-US" dirty="0" err="1" smtClean="0"/>
              <a:t>Chartspace</a:t>
            </a:r>
            <a:r>
              <a:rPr lang="en-US" dirty="0" smtClean="0"/>
              <a:t> (that is, the white space in the chart)</a:t>
            </a:r>
          </a:p>
          <a:p>
            <a:pPr fontAlgn="auto">
              <a:spcAft>
                <a:spcPts val="0"/>
              </a:spcAft>
              <a:buFont typeface="Arial" pitchFamily="34" charset="0"/>
              <a:buChar char="•"/>
              <a:defRPr/>
            </a:pPr>
            <a:r>
              <a:rPr lang="en-US" dirty="0" smtClean="0"/>
              <a:t>Click the Change Chart Type button on the Design tab, and then, if necessary, click the Type tab to display the available chart</a:t>
            </a:r>
          </a:p>
          <a:p>
            <a:pPr fontAlgn="auto">
              <a:spcAft>
                <a:spcPts val="0"/>
              </a:spcAft>
              <a:buFont typeface="Arial" pitchFamily="34" charset="0"/>
              <a:buChar char="•"/>
              <a:defRPr/>
            </a:pPr>
            <a:r>
              <a:rPr lang="en-US" dirty="0" smtClean="0"/>
              <a:t>Click the 3D Stacked Column type to change the chart type, and then close the Properties window by clicking its Close button</a:t>
            </a:r>
            <a:endParaRPr lang="en-US" dirty="0"/>
          </a:p>
        </p:txBody>
      </p:sp>
      <p:sp>
        <p:nvSpPr>
          <p:cNvPr id="67587"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67588"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8E1372-EF13-46F3-B83A-B57AFCE16A43}" type="slidenum">
              <a:rPr lang="en-US">
                <a:cs typeface="Arial" charset="0"/>
              </a:rPr>
              <a:pPr fontAlgn="base">
                <a:spcBef>
                  <a:spcPct val="0"/>
                </a:spcBef>
                <a:spcAft>
                  <a:spcPct val="0"/>
                </a:spcAft>
              </a:pPr>
              <a:t>53</a:t>
            </a:fld>
            <a:endParaRPr lang="en-US">
              <a:cs typeface="Arial"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Changing the Chart Type</a:t>
            </a:r>
            <a:endParaRPr lang="en-US" dirty="0"/>
          </a:p>
        </p:txBody>
      </p:sp>
      <p:pic>
        <p:nvPicPr>
          <p:cNvPr id="68610" name="Content Placeholder 5" descr="Fig06-63.gif"/>
          <p:cNvPicPr>
            <a:picLocks noGrp="1" noChangeAspect="1"/>
          </p:cNvPicPr>
          <p:nvPr>
            <p:ph idx="1"/>
          </p:nvPr>
        </p:nvPicPr>
        <p:blipFill>
          <a:blip r:embed="rId2"/>
          <a:srcRect/>
          <a:stretch>
            <a:fillRect/>
          </a:stretch>
        </p:blipFill>
        <p:spPr>
          <a:xfrm>
            <a:off x="1122363" y="1295400"/>
            <a:ext cx="6442075" cy="4830763"/>
          </a:xfrm>
        </p:spPr>
      </p:pic>
      <p:sp>
        <p:nvSpPr>
          <p:cNvPr id="68611"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68612"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16745A-CD30-4F65-BBE9-FD9EAB541E02}" type="slidenum">
              <a:rPr lang="en-US">
                <a:cs typeface="Arial" charset="0"/>
              </a:rPr>
              <a:pPr fontAlgn="base">
                <a:spcBef>
                  <a:spcPct val="0"/>
                </a:spcBef>
                <a:spcAft>
                  <a:spcPct val="0"/>
                </a:spcAft>
              </a:pPr>
              <a:t>54</a:t>
            </a:fld>
            <a:endParaRPr lang="en-US">
              <a:cs typeface="Arial"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Changing PivotChart Orientation</a:t>
            </a:r>
            <a:endParaRPr lang="en-US" dirty="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Click the Switch Row/Column button on the Design tab to change the organization</a:t>
            </a:r>
            <a:endParaRPr lang="en-US" dirty="0"/>
          </a:p>
        </p:txBody>
      </p:sp>
      <p:sp>
        <p:nvSpPr>
          <p:cNvPr id="69635"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69636"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635C56-4FC0-428E-8495-0CEE0F27E239}" type="slidenum">
              <a:rPr lang="en-US">
                <a:cs typeface="Arial" charset="0"/>
              </a:rPr>
              <a:pPr fontAlgn="base">
                <a:spcBef>
                  <a:spcPct val="0"/>
                </a:spcBef>
                <a:spcAft>
                  <a:spcPct val="0"/>
                </a:spcAft>
              </a:pPr>
              <a:t>55</a:t>
            </a:fld>
            <a:endParaRPr lang="en-US">
              <a:cs typeface="Arial" charset="0"/>
            </a:endParaRPr>
          </a:p>
        </p:txBody>
      </p:sp>
      <p:pic>
        <p:nvPicPr>
          <p:cNvPr id="69637" name="Picture 5" descr="Fig06-64.gif"/>
          <p:cNvPicPr>
            <a:picLocks noChangeAspect="1"/>
          </p:cNvPicPr>
          <p:nvPr/>
        </p:nvPicPr>
        <p:blipFill>
          <a:blip r:embed="rId2"/>
          <a:srcRect/>
          <a:stretch>
            <a:fillRect/>
          </a:stretch>
        </p:blipFill>
        <p:spPr bwMode="auto">
          <a:xfrm>
            <a:off x="1371600" y="2362200"/>
            <a:ext cx="5384800" cy="40386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Assigning Axis Titles</a:t>
            </a:r>
            <a:endParaRPr lang="en-US" dirty="0"/>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dirty="0" smtClean="0"/>
              <a:t>Click the axis title to the left of the chart, and then click the Property Sheet button on the Design tab</a:t>
            </a:r>
          </a:p>
          <a:p>
            <a:pPr fontAlgn="auto">
              <a:spcAft>
                <a:spcPts val="0"/>
              </a:spcAft>
              <a:buFont typeface="Arial" pitchFamily="34" charset="0"/>
              <a:buChar char="•"/>
              <a:defRPr/>
            </a:pPr>
            <a:r>
              <a:rPr lang="en-US" dirty="0" smtClean="0"/>
              <a:t>Click the Format tab in the Properties window, and then click the Caption box</a:t>
            </a:r>
          </a:p>
          <a:p>
            <a:pPr fontAlgn="auto">
              <a:spcAft>
                <a:spcPts val="0"/>
              </a:spcAft>
              <a:buFont typeface="Arial" pitchFamily="34" charset="0"/>
              <a:buChar char="•"/>
              <a:defRPr/>
            </a:pPr>
            <a:r>
              <a:rPr lang="en-US" dirty="0" smtClean="0"/>
              <a:t>Use the BACKSPACE or DELETE key to delete the old caption</a:t>
            </a:r>
          </a:p>
          <a:p>
            <a:pPr fontAlgn="auto">
              <a:spcAft>
                <a:spcPts val="0"/>
              </a:spcAft>
              <a:buFont typeface="Arial" pitchFamily="34" charset="0"/>
              <a:buChar char="•"/>
              <a:defRPr/>
            </a:pPr>
            <a:r>
              <a:rPr lang="en-US" dirty="0" smtClean="0"/>
              <a:t>Type </a:t>
            </a:r>
            <a:r>
              <a:rPr lang="en-US" dirty="0" smtClean="0">
                <a:latin typeface="Courier New" pitchFamily="49" charset="0"/>
                <a:cs typeface="Courier New" pitchFamily="49" charset="0"/>
              </a:rPr>
              <a:t>Hours</a:t>
            </a:r>
            <a:r>
              <a:rPr lang="en-US" dirty="0" smtClean="0"/>
              <a:t> as the new caption</a:t>
            </a:r>
          </a:p>
          <a:p>
            <a:pPr fontAlgn="auto">
              <a:spcAft>
                <a:spcPts val="0"/>
              </a:spcAft>
              <a:buFont typeface="Arial" pitchFamily="34" charset="0"/>
              <a:buChar char="•"/>
              <a:defRPr/>
            </a:pPr>
            <a:r>
              <a:rPr lang="en-US" dirty="0" smtClean="0"/>
              <a:t>Close the property sheet to complete the change of the axis title</a:t>
            </a:r>
          </a:p>
          <a:p>
            <a:pPr fontAlgn="auto">
              <a:spcAft>
                <a:spcPts val="0"/>
              </a:spcAft>
              <a:buFont typeface="Arial" pitchFamily="34" charset="0"/>
              <a:buChar char="•"/>
              <a:defRPr/>
            </a:pPr>
            <a:r>
              <a:rPr lang="en-US" dirty="0" smtClean="0"/>
              <a:t>Use the same technique to change the other axis title to Recruiter</a:t>
            </a:r>
            <a:endParaRPr lang="en-US" dirty="0"/>
          </a:p>
        </p:txBody>
      </p:sp>
      <p:sp>
        <p:nvSpPr>
          <p:cNvPr id="70659"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70660"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41EF8F-CA22-4BE9-8CD2-CEC296F4D551}" type="slidenum">
              <a:rPr lang="en-US">
                <a:cs typeface="Arial" charset="0"/>
              </a:rPr>
              <a:pPr fontAlgn="base">
                <a:spcBef>
                  <a:spcPct val="0"/>
                </a:spcBef>
                <a:spcAft>
                  <a:spcPct val="0"/>
                </a:spcAft>
              </a:pPr>
              <a:t>56</a:t>
            </a:fld>
            <a:endParaRPr lang="en-US">
              <a:cs typeface="Arial"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Assigning Axis Titles</a:t>
            </a:r>
            <a:endParaRPr lang="en-US" dirty="0"/>
          </a:p>
        </p:txBody>
      </p:sp>
      <p:pic>
        <p:nvPicPr>
          <p:cNvPr id="71682" name="Content Placeholder 5" descr="Fig06-65.gif"/>
          <p:cNvPicPr>
            <a:picLocks noGrp="1" noChangeAspect="1"/>
          </p:cNvPicPr>
          <p:nvPr>
            <p:ph idx="1"/>
          </p:nvPr>
        </p:nvPicPr>
        <p:blipFill>
          <a:blip r:embed="rId2"/>
          <a:srcRect/>
          <a:stretch>
            <a:fillRect/>
          </a:stretch>
        </p:blipFill>
        <p:spPr>
          <a:xfrm>
            <a:off x="1122363" y="1295400"/>
            <a:ext cx="6442075" cy="4830763"/>
          </a:xfrm>
        </p:spPr>
      </p:pic>
      <p:sp>
        <p:nvSpPr>
          <p:cNvPr id="71683"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71684"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A454DB-C831-4E99-8358-BDC29454D82E}" type="slidenum">
              <a:rPr lang="en-US">
                <a:cs typeface="Arial" charset="0"/>
              </a:rPr>
              <a:pPr fontAlgn="base">
                <a:spcBef>
                  <a:spcPct val="0"/>
                </a:spcBef>
                <a:spcAft>
                  <a:spcPct val="0"/>
                </a:spcAft>
              </a:pPr>
              <a:t>57</a:t>
            </a:fld>
            <a:endParaRPr lang="en-US">
              <a:cs typeface="Arial"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Removing Drop Zones</a:t>
            </a:r>
            <a:endParaRPr lang="en-US" dirty="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Click the Drop Zones button on the Design tab to remove the drop zones</a:t>
            </a:r>
            <a:endParaRPr lang="en-US" dirty="0"/>
          </a:p>
        </p:txBody>
      </p:sp>
      <p:sp>
        <p:nvSpPr>
          <p:cNvPr id="72707"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72708"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1474B4-AFD4-413B-A2D6-7177A546A9AC}" type="slidenum">
              <a:rPr lang="en-US">
                <a:cs typeface="Arial" charset="0"/>
              </a:rPr>
              <a:pPr fontAlgn="base">
                <a:spcBef>
                  <a:spcPct val="0"/>
                </a:spcBef>
                <a:spcAft>
                  <a:spcPct val="0"/>
                </a:spcAft>
              </a:pPr>
              <a:t>58</a:t>
            </a:fld>
            <a:endParaRPr lang="en-US">
              <a:cs typeface="Arial" charset="0"/>
            </a:endParaRPr>
          </a:p>
        </p:txBody>
      </p:sp>
      <p:pic>
        <p:nvPicPr>
          <p:cNvPr id="72709" name="Picture 5" descr="Fig06-66.gif"/>
          <p:cNvPicPr>
            <a:picLocks noChangeAspect="1"/>
          </p:cNvPicPr>
          <p:nvPr/>
        </p:nvPicPr>
        <p:blipFill>
          <a:blip r:embed="rId2"/>
          <a:srcRect/>
          <a:stretch>
            <a:fillRect/>
          </a:stretch>
        </p:blipFill>
        <p:spPr bwMode="auto">
          <a:xfrm>
            <a:off x="1371600" y="2362200"/>
            <a:ext cx="5334000" cy="40005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Adding a Chart Title</a:t>
            </a:r>
            <a:endParaRPr lang="en-US" dirty="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Click anywhere in the </a:t>
            </a:r>
            <a:r>
              <a:rPr lang="en-US" dirty="0" err="1" smtClean="0"/>
              <a:t>Chartspace</a:t>
            </a:r>
            <a:r>
              <a:rPr lang="en-US" dirty="0" smtClean="0"/>
              <a:t> (the white space) of the PivotChart, click Property Sheet button on the Design tab, and then, if necessary, click the General tab</a:t>
            </a:r>
          </a:p>
          <a:p>
            <a:pPr fontAlgn="auto">
              <a:spcAft>
                <a:spcPts val="0"/>
              </a:spcAft>
              <a:buFont typeface="Arial" pitchFamily="34" charset="0"/>
              <a:buChar char="•"/>
              <a:defRPr/>
            </a:pPr>
            <a:r>
              <a:rPr lang="en-US" dirty="0" smtClean="0"/>
              <a:t>Click the Add Title button</a:t>
            </a:r>
          </a:p>
          <a:p>
            <a:pPr fontAlgn="auto">
              <a:spcAft>
                <a:spcPts val="0"/>
              </a:spcAft>
              <a:buFont typeface="Arial" pitchFamily="34" charset="0"/>
              <a:buChar char="•"/>
              <a:defRPr/>
            </a:pPr>
            <a:r>
              <a:rPr lang="en-US" dirty="0" smtClean="0"/>
              <a:t>Close the property sheet, click the newly added title, and then click the Property Sheet button on the Design tab</a:t>
            </a:r>
          </a:p>
          <a:p>
            <a:pPr fontAlgn="auto">
              <a:spcAft>
                <a:spcPts val="0"/>
              </a:spcAft>
              <a:buFont typeface="Arial" pitchFamily="34" charset="0"/>
              <a:buChar char="•"/>
              <a:defRPr/>
            </a:pPr>
            <a:r>
              <a:rPr lang="en-US" dirty="0" smtClean="0"/>
              <a:t>Click the Format tab</a:t>
            </a:r>
            <a:endParaRPr lang="en-US" dirty="0"/>
          </a:p>
        </p:txBody>
      </p:sp>
      <p:sp>
        <p:nvSpPr>
          <p:cNvPr id="73731"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73732"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2F8203-8199-4D8E-9EC6-B37765FAC5EB}" type="slidenum">
              <a:rPr lang="en-US">
                <a:cs typeface="Arial" charset="0"/>
              </a:rPr>
              <a:pPr fontAlgn="base">
                <a:spcBef>
                  <a:spcPct val="0"/>
                </a:spcBef>
                <a:spcAft>
                  <a:spcPct val="0"/>
                </a:spcAft>
              </a:pPr>
              <a:t>59</a:t>
            </a:fld>
            <a:endParaRPr lang="en-US">
              <a:cs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Begin Creating a Macro</a:t>
            </a:r>
            <a:endParaRPr lang="en-US" dirty="0"/>
          </a:p>
        </p:txBody>
      </p:sp>
      <p:sp>
        <p:nvSpPr>
          <p:cNvPr id="19458"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19459"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445688-24E0-4FE9-82B0-63AE8419AB45}" type="slidenum">
              <a:rPr lang="en-US">
                <a:cs typeface="Arial" charset="0"/>
              </a:rPr>
              <a:pPr fontAlgn="base">
                <a:spcBef>
                  <a:spcPct val="0"/>
                </a:spcBef>
                <a:spcAft>
                  <a:spcPct val="0"/>
                </a:spcAft>
              </a:pPr>
              <a:t>6</a:t>
            </a:fld>
            <a:endParaRPr lang="en-US">
              <a:cs typeface="Arial" charset="0"/>
            </a:endParaRPr>
          </a:p>
        </p:txBody>
      </p:sp>
      <p:pic>
        <p:nvPicPr>
          <p:cNvPr id="19460" name="Content Placeholder 6" descr="Fig06-03.gif"/>
          <p:cNvPicPr>
            <a:picLocks noGrp="1" noChangeAspect="1"/>
          </p:cNvPicPr>
          <p:nvPr>
            <p:ph idx="1"/>
          </p:nvPr>
        </p:nvPicPr>
        <p:blipFill>
          <a:blip r:embed="rId2"/>
          <a:srcRect/>
          <a:stretch>
            <a:fillRect/>
          </a:stretch>
        </p:blipFill>
        <p:spPr>
          <a:xfrm>
            <a:off x="1122363" y="1295400"/>
            <a:ext cx="6442075" cy="4830763"/>
          </a:xfr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Adding a Chart Title</a:t>
            </a:r>
            <a:endParaRPr lang="en-US" dirty="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Click the Caption box, and then use the BACKSPACE or DELETE key to erase the old caption</a:t>
            </a:r>
          </a:p>
          <a:p>
            <a:pPr fontAlgn="auto">
              <a:spcAft>
                <a:spcPts val="0"/>
              </a:spcAft>
              <a:buFont typeface="Arial" pitchFamily="34" charset="0"/>
              <a:buChar char="•"/>
              <a:defRPr/>
            </a:pPr>
            <a:r>
              <a:rPr lang="en-US" dirty="0" smtClean="0"/>
              <a:t>Type </a:t>
            </a:r>
            <a:r>
              <a:rPr lang="en-US" dirty="0" smtClean="0">
                <a:latin typeface="Courier New" pitchFamily="49" charset="0"/>
                <a:cs typeface="Courier New" pitchFamily="49" charset="0"/>
              </a:rPr>
              <a:t>Hours by Recruiter </a:t>
            </a:r>
            <a:r>
              <a:rPr lang="en-US" dirty="0" smtClean="0"/>
              <a:t>and Seminar as the new caption and press the ENTER key to change the caption</a:t>
            </a:r>
          </a:p>
          <a:p>
            <a:pPr fontAlgn="auto">
              <a:spcAft>
                <a:spcPts val="0"/>
              </a:spcAft>
              <a:buFont typeface="Arial" pitchFamily="34" charset="0"/>
              <a:buChar char="•"/>
              <a:defRPr/>
            </a:pPr>
            <a:r>
              <a:rPr lang="en-US" dirty="0" smtClean="0"/>
              <a:t>Close the property sheet by clicking its Close button</a:t>
            </a:r>
            <a:endParaRPr lang="en-US" dirty="0"/>
          </a:p>
        </p:txBody>
      </p:sp>
      <p:sp>
        <p:nvSpPr>
          <p:cNvPr id="74755"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74756"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F304A0-B88D-4F3A-9A4D-BD9903CD6CA9}" type="slidenum">
              <a:rPr lang="en-US">
                <a:cs typeface="Arial" charset="0"/>
              </a:rPr>
              <a:pPr fontAlgn="base">
                <a:spcBef>
                  <a:spcPct val="0"/>
                </a:spcBef>
                <a:spcAft>
                  <a:spcPct val="0"/>
                </a:spcAft>
              </a:pPr>
              <a:t>60</a:t>
            </a:fld>
            <a:endParaRPr lang="en-US">
              <a:cs typeface="Arial"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Adding a Chart Title</a:t>
            </a:r>
            <a:endParaRPr lang="en-US" dirty="0"/>
          </a:p>
        </p:txBody>
      </p:sp>
      <p:pic>
        <p:nvPicPr>
          <p:cNvPr id="75778" name="Content Placeholder 5" descr="Fig06-69.gif"/>
          <p:cNvPicPr>
            <a:picLocks noGrp="1" noChangeAspect="1"/>
          </p:cNvPicPr>
          <p:nvPr>
            <p:ph idx="1"/>
          </p:nvPr>
        </p:nvPicPr>
        <p:blipFill>
          <a:blip r:embed="rId2"/>
          <a:srcRect/>
          <a:stretch>
            <a:fillRect/>
          </a:stretch>
        </p:blipFill>
        <p:spPr>
          <a:xfrm>
            <a:off x="1122363" y="1295400"/>
            <a:ext cx="6442075" cy="4830763"/>
          </a:xfrm>
        </p:spPr>
      </p:pic>
      <p:sp>
        <p:nvSpPr>
          <p:cNvPr id="75779"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75780"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F8F415-6314-4AA7-9B6A-278F8E2A0312}" type="slidenum">
              <a:rPr lang="en-US">
                <a:cs typeface="Arial" charset="0"/>
              </a:rPr>
              <a:pPr fontAlgn="base">
                <a:spcBef>
                  <a:spcPct val="0"/>
                </a:spcBef>
                <a:spcAft>
                  <a:spcPct val="0"/>
                </a:spcAft>
              </a:pPr>
              <a:t>61</a:t>
            </a:fld>
            <a:endParaRPr lang="en-US">
              <a:cs typeface="Arial"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Using the PivotChart</a:t>
            </a:r>
            <a:endParaRPr lang="en-US" dirty="0"/>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US" dirty="0" smtClean="0"/>
              <a:t>Be sure the Recruiters and Seminar Offerings query is open in PivotChart view</a:t>
            </a:r>
          </a:p>
          <a:p>
            <a:pPr fontAlgn="auto">
              <a:spcAft>
                <a:spcPts val="0"/>
              </a:spcAft>
              <a:buFont typeface="Arial" pitchFamily="34" charset="0"/>
              <a:buChar char="•"/>
              <a:defRPr/>
            </a:pPr>
            <a:r>
              <a:rPr lang="en-US" dirty="0" smtClean="0"/>
              <a:t>Click the Drop Zones button on the Design tab to display the drop zones</a:t>
            </a:r>
          </a:p>
          <a:p>
            <a:pPr fontAlgn="auto">
              <a:spcAft>
                <a:spcPts val="0"/>
              </a:spcAft>
              <a:buFont typeface="Arial" pitchFamily="34" charset="0"/>
              <a:buChar char="•"/>
              <a:defRPr/>
            </a:pPr>
            <a:r>
              <a:rPr lang="en-US" dirty="0" smtClean="0"/>
              <a:t>Click the Recruiter Number arrow to display the list of available recruiters</a:t>
            </a:r>
          </a:p>
          <a:p>
            <a:pPr fontAlgn="auto">
              <a:spcAft>
                <a:spcPts val="0"/>
              </a:spcAft>
              <a:buFont typeface="Arial" pitchFamily="34" charset="0"/>
              <a:buChar char="•"/>
              <a:defRPr/>
            </a:pPr>
            <a:r>
              <a:rPr lang="en-US" dirty="0" smtClean="0"/>
              <a:t>Click the check box for recruiter number 24 to remove the check mark, and then click the OK button</a:t>
            </a:r>
          </a:p>
          <a:p>
            <a:pPr fontAlgn="auto">
              <a:spcAft>
                <a:spcPts val="0"/>
              </a:spcAft>
              <a:buFont typeface="Arial" pitchFamily="34" charset="0"/>
              <a:buChar char="•"/>
              <a:defRPr/>
            </a:pPr>
            <a:r>
              <a:rPr lang="en-US" dirty="0" smtClean="0"/>
              <a:t>Close the PivotChart without saving your changes</a:t>
            </a:r>
            <a:endParaRPr lang="en-US" dirty="0"/>
          </a:p>
        </p:txBody>
      </p:sp>
      <p:sp>
        <p:nvSpPr>
          <p:cNvPr id="76803"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76804"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FA4A30-1FF5-4571-A073-06F95CA89C1B}" type="slidenum">
              <a:rPr lang="en-US">
                <a:cs typeface="Arial" charset="0"/>
              </a:rPr>
              <a:pPr fontAlgn="base">
                <a:spcBef>
                  <a:spcPct val="0"/>
                </a:spcBef>
                <a:spcAft>
                  <a:spcPct val="0"/>
                </a:spcAft>
              </a:pPr>
              <a:t>62</a:t>
            </a:fld>
            <a:endParaRPr lang="en-US">
              <a:cs typeface="Arial"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Using the PivotChart</a:t>
            </a:r>
            <a:endParaRPr lang="en-US" dirty="0"/>
          </a:p>
        </p:txBody>
      </p:sp>
      <p:pic>
        <p:nvPicPr>
          <p:cNvPr id="77826" name="Content Placeholder 5" descr="Fig06-72.gif"/>
          <p:cNvPicPr>
            <a:picLocks noGrp="1" noChangeAspect="1"/>
          </p:cNvPicPr>
          <p:nvPr>
            <p:ph idx="1"/>
          </p:nvPr>
        </p:nvPicPr>
        <p:blipFill>
          <a:blip r:embed="rId2"/>
          <a:srcRect/>
          <a:stretch>
            <a:fillRect/>
          </a:stretch>
        </p:blipFill>
        <p:spPr>
          <a:xfrm>
            <a:off x="1122363" y="1295400"/>
            <a:ext cx="6442075" cy="4830763"/>
          </a:xfrm>
        </p:spPr>
      </p:pic>
      <p:sp>
        <p:nvSpPr>
          <p:cNvPr id="77827"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77828"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127097-CAD7-428B-A2B0-E59AFCE97A16}" type="slidenum">
              <a:rPr lang="en-US">
                <a:cs typeface="Arial" charset="0"/>
              </a:rPr>
              <a:pPr fontAlgn="base">
                <a:spcBef>
                  <a:spcPct val="0"/>
                </a:spcBef>
                <a:spcAft>
                  <a:spcPct val="0"/>
                </a:spcAft>
              </a:pPr>
              <a:t>63</a:t>
            </a:fld>
            <a:endParaRPr lang="en-US">
              <a:cs typeface="Arial"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Summary</a:t>
            </a:r>
            <a:endParaRPr lang="en-US" dirty="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Create and modify macros and macro groups</a:t>
            </a:r>
          </a:p>
          <a:p>
            <a:pPr fontAlgn="auto">
              <a:spcAft>
                <a:spcPts val="0"/>
              </a:spcAft>
              <a:buFont typeface="Arial" pitchFamily="34" charset="0"/>
              <a:buChar char="•"/>
              <a:defRPr/>
            </a:pPr>
            <a:r>
              <a:rPr lang="en-US" dirty="0" smtClean="0"/>
              <a:t>Run macros</a:t>
            </a:r>
          </a:p>
          <a:p>
            <a:pPr fontAlgn="auto">
              <a:spcAft>
                <a:spcPts val="0"/>
              </a:spcAft>
              <a:buFont typeface="Arial" pitchFamily="34" charset="0"/>
              <a:buChar char="•"/>
              <a:defRPr/>
            </a:pPr>
            <a:r>
              <a:rPr lang="en-US" dirty="0" smtClean="0"/>
              <a:t>Create a switchboard and switchboard pages</a:t>
            </a:r>
          </a:p>
          <a:p>
            <a:pPr fontAlgn="auto">
              <a:spcAft>
                <a:spcPts val="0"/>
              </a:spcAft>
              <a:buFont typeface="Arial" pitchFamily="34" charset="0"/>
              <a:buChar char="•"/>
              <a:defRPr/>
            </a:pPr>
            <a:r>
              <a:rPr lang="en-US" dirty="0" smtClean="0"/>
              <a:t>Modify switchboard pages</a:t>
            </a:r>
          </a:p>
          <a:p>
            <a:pPr fontAlgn="auto">
              <a:spcAft>
                <a:spcPts val="0"/>
              </a:spcAft>
              <a:buFont typeface="Arial" pitchFamily="34" charset="0"/>
              <a:buChar char="•"/>
              <a:defRPr/>
            </a:pPr>
            <a:r>
              <a:rPr lang="en-US" dirty="0" smtClean="0"/>
              <a:t>Use a switchboard</a:t>
            </a:r>
          </a:p>
          <a:p>
            <a:pPr fontAlgn="auto">
              <a:spcAft>
                <a:spcPts val="0"/>
              </a:spcAft>
              <a:buFont typeface="Arial" pitchFamily="34" charset="0"/>
              <a:buChar char="•"/>
              <a:defRPr/>
            </a:pPr>
            <a:r>
              <a:rPr lang="en-US" dirty="0" smtClean="0"/>
              <a:t>Import data and create a query</a:t>
            </a:r>
          </a:p>
          <a:p>
            <a:pPr fontAlgn="auto">
              <a:spcAft>
                <a:spcPts val="0"/>
              </a:spcAft>
              <a:buFont typeface="Arial" pitchFamily="34" charset="0"/>
              <a:buChar char="•"/>
              <a:defRPr/>
            </a:pPr>
            <a:r>
              <a:rPr lang="en-US" dirty="0" smtClean="0"/>
              <a:t>Create a PivotTable</a:t>
            </a:r>
          </a:p>
        </p:txBody>
      </p:sp>
      <p:sp>
        <p:nvSpPr>
          <p:cNvPr id="78851"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EE670C-7B65-45E1-90F3-FA75D32B1EDD}" type="slidenum">
              <a:rPr lang="en-US">
                <a:cs typeface="Arial" charset="0"/>
              </a:rPr>
              <a:pPr fontAlgn="base">
                <a:spcBef>
                  <a:spcPct val="0"/>
                </a:spcBef>
                <a:spcAft>
                  <a:spcPct val="0"/>
                </a:spcAft>
              </a:pPr>
              <a:t>64</a:t>
            </a:fld>
            <a:endParaRPr lang="en-US">
              <a:cs typeface="Arial" charset="0"/>
            </a:endParaRPr>
          </a:p>
        </p:txBody>
      </p:sp>
      <p:sp>
        <p:nvSpPr>
          <p:cNvPr id="78852"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Summary</a:t>
            </a:r>
            <a:endParaRPr lang="en-US" dirty="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Change properties in a PivotTable</a:t>
            </a:r>
          </a:p>
          <a:p>
            <a:pPr fontAlgn="auto">
              <a:spcAft>
                <a:spcPts val="0"/>
              </a:spcAft>
              <a:buFont typeface="Arial" pitchFamily="34" charset="0"/>
              <a:buChar char="•"/>
              <a:defRPr/>
            </a:pPr>
            <a:r>
              <a:rPr lang="en-US" dirty="0" smtClean="0"/>
              <a:t>Use a PivotTable</a:t>
            </a:r>
          </a:p>
          <a:p>
            <a:pPr fontAlgn="auto">
              <a:spcAft>
                <a:spcPts val="0"/>
              </a:spcAft>
              <a:buFont typeface="Arial" pitchFamily="34" charset="0"/>
              <a:buChar char="•"/>
              <a:defRPr/>
            </a:pPr>
            <a:r>
              <a:rPr lang="en-US" dirty="0" smtClean="0"/>
              <a:t>Create a PivotChart and add a legend</a:t>
            </a:r>
          </a:p>
          <a:p>
            <a:pPr fontAlgn="auto">
              <a:spcAft>
                <a:spcPts val="0"/>
              </a:spcAft>
              <a:buFont typeface="Arial" pitchFamily="34" charset="0"/>
              <a:buChar char="•"/>
              <a:defRPr/>
            </a:pPr>
            <a:r>
              <a:rPr lang="en-US" dirty="0" smtClean="0"/>
              <a:t>Change the chart type and organization of a PivotChart</a:t>
            </a:r>
          </a:p>
          <a:p>
            <a:pPr fontAlgn="auto">
              <a:spcAft>
                <a:spcPts val="0"/>
              </a:spcAft>
              <a:buFont typeface="Arial" pitchFamily="34" charset="0"/>
              <a:buChar char="•"/>
              <a:defRPr/>
            </a:pPr>
            <a:r>
              <a:rPr lang="en-US" dirty="0" smtClean="0"/>
              <a:t>Remove drop zones in a PivotChart</a:t>
            </a:r>
          </a:p>
          <a:p>
            <a:pPr fontAlgn="auto">
              <a:spcAft>
                <a:spcPts val="0"/>
              </a:spcAft>
              <a:buFont typeface="Arial" pitchFamily="34" charset="0"/>
              <a:buChar char="•"/>
              <a:defRPr/>
            </a:pPr>
            <a:r>
              <a:rPr lang="en-US" dirty="0" smtClean="0"/>
              <a:t>Assign axis titles and a chart title in a PivotChart</a:t>
            </a:r>
          </a:p>
          <a:p>
            <a:pPr fontAlgn="auto">
              <a:spcAft>
                <a:spcPts val="0"/>
              </a:spcAft>
              <a:buFont typeface="Arial" pitchFamily="34" charset="0"/>
              <a:buChar char="•"/>
              <a:defRPr/>
            </a:pPr>
            <a:r>
              <a:rPr lang="en-US" dirty="0" smtClean="0"/>
              <a:t>Use a PivotChart</a:t>
            </a:r>
            <a:endParaRPr lang="en-US" dirty="0"/>
          </a:p>
        </p:txBody>
      </p:sp>
      <p:sp>
        <p:nvSpPr>
          <p:cNvPr id="79875"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79876"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0485A9-FCB5-4F2F-995F-A77FA4C8F740}" type="slidenum">
              <a:rPr lang="en-US">
                <a:cs typeface="Arial" charset="0"/>
              </a:rPr>
              <a:pPr fontAlgn="base">
                <a:spcBef>
                  <a:spcPct val="0"/>
                </a:spcBef>
                <a:spcAft>
                  <a:spcPct val="0"/>
                </a:spcAft>
              </a:pPr>
              <a:t>65</a:t>
            </a:fld>
            <a:endParaRPr lang="en-US">
              <a:cs typeface="Arial"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 y="2819400"/>
            <a:ext cx="8077200" cy="685800"/>
          </a:xfrm>
        </p:spPr>
        <p:txBody>
          <a:bodyPr rtlCol="0">
            <a:normAutofit fontScale="90000"/>
          </a:bodyPr>
          <a:lstStyle/>
          <a:p>
            <a:pPr fontAlgn="auto">
              <a:spcAft>
                <a:spcPts val="0"/>
              </a:spcAft>
              <a:defRPr/>
            </a:pPr>
            <a:r>
              <a:rPr lang="en-US" dirty="0" smtClean="0"/>
              <a:t>Access Chapter 6 Complete</a:t>
            </a:r>
            <a:endParaRPr lang="en-US" dirty="0"/>
          </a:p>
        </p:txBody>
      </p:sp>
      <p:sp>
        <p:nvSpPr>
          <p:cNvPr id="80898" name="Subtitle 6"/>
          <p:cNvSpPr>
            <a:spLocks noGrp="1"/>
          </p:cNvSpPr>
          <p:nvPr>
            <p:ph type="subTitle" idx="1"/>
          </p:nvPr>
        </p:nvSpPr>
        <p:spPr/>
        <p:txBody>
          <a:bodyPr/>
          <a:lstStyle/>
          <a:p>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Adding Actions to a Macro</a:t>
            </a:r>
            <a:endParaRPr lang="en-US" dirty="0"/>
          </a:p>
        </p:txBody>
      </p:sp>
      <p:sp>
        <p:nvSpPr>
          <p:cNvPr id="3" name="Content Placeholder 2"/>
          <p:cNvSpPr>
            <a:spLocks noGrp="1"/>
          </p:cNvSpPr>
          <p:nvPr>
            <p:ph idx="1"/>
          </p:nvPr>
        </p:nvSpPr>
        <p:spPr/>
        <p:txBody>
          <a:bodyPr rtlCol="0">
            <a:normAutofit fontScale="92500"/>
          </a:bodyPr>
          <a:lstStyle/>
          <a:p>
            <a:pPr fontAlgn="auto">
              <a:spcAft>
                <a:spcPts val="0"/>
              </a:spcAft>
              <a:buFont typeface="Arial" pitchFamily="34" charset="0"/>
              <a:buChar char="•"/>
              <a:defRPr/>
            </a:pPr>
            <a:r>
              <a:rPr lang="en-US" dirty="0" smtClean="0"/>
              <a:t>Click the box arrow in the first row of the Action column to display a menu of available actions</a:t>
            </a:r>
          </a:p>
          <a:p>
            <a:pPr fontAlgn="auto">
              <a:spcAft>
                <a:spcPts val="0"/>
              </a:spcAft>
              <a:buFont typeface="Arial" pitchFamily="34" charset="0"/>
              <a:buChar char="•"/>
              <a:defRPr/>
            </a:pPr>
            <a:r>
              <a:rPr lang="en-US" dirty="0" smtClean="0"/>
              <a:t>Scroll down until </a:t>
            </a:r>
            <a:r>
              <a:rPr lang="en-US" dirty="0" err="1" smtClean="0"/>
              <a:t>OpenTable</a:t>
            </a:r>
            <a:r>
              <a:rPr lang="en-US" dirty="0" smtClean="0"/>
              <a:t> appears and then click </a:t>
            </a:r>
            <a:r>
              <a:rPr lang="en-US" dirty="0" err="1" smtClean="0"/>
              <a:t>OpenTable</a:t>
            </a:r>
            <a:r>
              <a:rPr lang="en-US" dirty="0" smtClean="0"/>
              <a:t> to select it as the action</a:t>
            </a:r>
          </a:p>
          <a:p>
            <a:pPr fontAlgn="auto">
              <a:spcAft>
                <a:spcPts val="0"/>
              </a:spcAft>
              <a:buFont typeface="Arial" pitchFamily="34" charset="0"/>
              <a:buChar char="•"/>
              <a:defRPr/>
            </a:pPr>
            <a:r>
              <a:rPr lang="en-US" dirty="0" smtClean="0"/>
              <a:t>Click the Table Name argument to display an arrow</a:t>
            </a:r>
          </a:p>
          <a:p>
            <a:pPr fontAlgn="auto">
              <a:spcAft>
                <a:spcPts val="0"/>
              </a:spcAft>
              <a:buFont typeface="Arial" pitchFamily="34" charset="0"/>
              <a:buChar char="•"/>
              <a:defRPr/>
            </a:pPr>
            <a:r>
              <a:rPr lang="en-US" dirty="0" smtClean="0"/>
              <a:t>Click the arrow to display a list of available tables and then click Client to select the Client table</a:t>
            </a:r>
          </a:p>
          <a:p>
            <a:pPr fontAlgn="auto">
              <a:spcAft>
                <a:spcPts val="0"/>
              </a:spcAft>
              <a:buFont typeface="Arial" pitchFamily="34" charset="0"/>
              <a:buChar char="•"/>
              <a:defRPr/>
            </a:pPr>
            <a:r>
              <a:rPr lang="en-US" dirty="0" smtClean="0"/>
              <a:t>Click the Data Mode argument to display an arrow</a:t>
            </a:r>
            <a:endParaRPr lang="en-US" dirty="0"/>
          </a:p>
        </p:txBody>
      </p:sp>
      <p:sp>
        <p:nvSpPr>
          <p:cNvPr id="20483"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20484"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913B89-025B-417C-BD4D-096D3F564F54}"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Adding Actions to a Macro</a:t>
            </a:r>
            <a:endParaRPr lang="en-US" dirty="0"/>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dirty="0" smtClean="0"/>
              <a:t>Click the arrow to display a list of available choices for the Data Mode argument</a:t>
            </a:r>
          </a:p>
          <a:p>
            <a:pPr fontAlgn="auto">
              <a:spcAft>
                <a:spcPts val="0"/>
              </a:spcAft>
              <a:buFont typeface="Arial" pitchFamily="34" charset="0"/>
              <a:buChar char="•"/>
              <a:defRPr/>
            </a:pPr>
            <a:r>
              <a:rPr lang="en-US" dirty="0" smtClean="0"/>
              <a:t>Click Read Only to select Read Only as the value for the Data Mode argument</a:t>
            </a:r>
          </a:p>
          <a:p>
            <a:pPr fontAlgn="auto">
              <a:spcAft>
                <a:spcPts val="0"/>
              </a:spcAft>
              <a:buFont typeface="Arial" pitchFamily="34" charset="0"/>
              <a:buChar char="•"/>
              <a:defRPr/>
            </a:pPr>
            <a:r>
              <a:rPr lang="en-US" dirty="0" smtClean="0"/>
              <a:t>Click the second row in the Action column and then click the arrow that appears to display a menu of available actions</a:t>
            </a:r>
          </a:p>
          <a:p>
            <a:pPr fontAlgn="auto">
              <a:spcAft>
                <a:spcPts val="0"/>
              </a:spcAft>
              <a:buFont typeface="Arial" pitchFamily="34" charset="0"/>
              <a:buChar char="•"/>
              <a:defRPr/>
            </a:pPr>
            <a:r>
              <a:rPr lang="en-US" dirty="0" smtClean="0"/>
              <a:t>Scroll down until </a:t>
            </a:r>
            <a:r>
              <a:rPr lang="en-US" dirty="0" err="1" smtClean="0"/>
              <a:t>MsgBox</a:t>
            </a:r>
            <a:r>
              <a:rPr lang="en-US" dirty="0" smtClean="0"/>
              <a:t> appears and then click </a:t>
            </a:r>
            <a:r>
              <a:rPr lang="en-US" dirty="0" err="1" smtClean="0"/>
              <a:t>MsgBox</a:t>
            </a:r>
            <a:r>
              <a:rPr lang="en-US" dirty="0" smtClean="0"/>
              <a:t> to select it as the action</a:t>
            </a:r>
          </a:p>
          <a:p>
            <a:pPr fontAlgn="auto">
              <a:spcAft>
                <a:spcPts val="0"/>
              </a:spcAft>
              <a:buFont typeface="Arial" pitchFamily="34" charset="0"/>
              <a:buChar char="•"/>
              <a:defRPr/>
            </a:pPr>
            <a:r>
              <a:rPr lang="en-US" dirty="0" smtClean="0"/>
              <a:t>Click the Message argument and type </a:t>
            </a:r>
            <a:r>
              <a:rPr lang="en-US" dirty="0" smtClean="0">
                <a:latin typeface="Courier New" pitchFamily="49" charset="0"/>
                <a:cs typeface="Courier New" pitchFamily="49" charset="0"/>
              </a:rPr>
              <a:t>Table is open as read-only</a:t>
            </a:r>
            <a:r>
              <a:rPr lang="en-US" dirty="0" smtClean="0"/>
              <a:t> as the message</a:t>
            </a:r>
            <a:endParaRPr lang="en-US" dirty="0"/>
          </a:p>
        </p:txBody>
      </p:sp>
      <p:sp>
        <p:nvSpPr>
          <p:cNvPr id="21507"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21508"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705BEB-1AED-421B-B958-01B213C1E3DE}"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Adding Actions to a Macro</a:t>
            </a:r>
            <a:endParaRPr lang="en-US" dirty="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Click the Type argument, click the arrow that appears, and then select Information as the value for the Type argument</a:t>
            </a:r>
          </a:p>
          <a:p>
            <a:pPr fontAlgn="auto">
              <a:spcAft>
                <a:spcPts val="0"/>
              </a:spcAft>
              <a:buFont typeface="Arial" pitchFamily="34" charset="0"/>
              <a:buChar char="•"/>
              <a:defRPr/>
            </a:pPr>
            <a:r>
              <a:rPr lang="en-US" dirty="0" smtClean="0"/>
              <a:t>Click the Save button on the Quick Access Toolbar and type </a:t>
            </a:r>
            <a:r>
              <a:rPr lang="en-US" dirty="0" smtClean="0">
                <a:latin typeface="Courier New" pitchFamily="49" charset="0"/>
                <a:cs typeface="Courier New" pitchFamily="49" charset="0"/>
              </a:rPr>
              <a:t>Open Client Table Read Only </a:t>
            </a:r>
            <a:r>
              <a:rPr lang="en-US" dirty="0" smtClean="0"/>
              <a:t>as the name of the macro</a:t>
            </a:r>
          </a:p>
          <a:p>
            <a:pPr fontAlgn="auto">
              <a:spcAft>
                <a:spcPts val="0"/>
              </a:spcAft>
              <a:buFont typeface="Arial" pitchFamily="34" charset="0"/>
              <a:buChar char="•"/>
              <a:defRPr/>
            </a:pPr>
            <a:r>
              <a:rPr lang="en-US" dirty="0" smtClean="0"/>
              <a:t>Click the OK button to save the macro</a:t>
            </a:r>
          </a:p>
          <a:p>
            <a:pPr fontAlgn="auto">
              <a:spcAft>
                <a:spcPts val="0"/>
              </a:spcAft>
              <a:buFont typeface="Arial" pitchFamily="34" charset="0"/>
              <a:buChar char="•"/>
              <a:defRPr/>
            </a:pPr>
            <a:r>
              <a:rPr lang="en-US" dirty="0" smtClean="0"/>
              <a:t>Close the macro</a:t>
            </a:r>
          </a:p>
        </p:txBody>
      </p:sp>
      <p:sp>
        <p:nvSpPr>
          <p:cNvPr id="22531"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cs typeface="Arial" charset="0"/>
              </a:rPr>
              <a:t>Microsoft Office 2007: Complete Concepts and Techniques - Windows Vista Edition</a:t>
            </a:r>
          </a:p>
        </p:txBody>
      </p:sp>
      <p:sp>
        <p:nvSpPr>
          <p:cNvPr id="22532"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748EDF-EAE9-4960-9822-A16B68334F60}"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1686</TotalTime>
  <Words>3887</Words>
  <Application>Microsoft Office PowerPoint</Application>
  <PresentationFormat>On-screen Show (4:3)</PresentationFormat>
  <Paragraphs>390</Paragraphs>
  <Slides>66</Slides>
  <Notes>0</Notes>
  <HiddenSlides>0</HiddenSlides>
  <MMClips>0</MMClips>
  <ScaleCrop>false</ScaleCrop>
  <HeadingPairs>
    <vt:vector size="6" baseType="variant">
      <vt:variant>
        <vt:lpstr>Fonts Used</vt:lpstr>
      </vt:variant>
      <vt:variant>
        <vt:i4>5</vt:i4>
      </vt:variant>
      <vt:variant>
        <vt:lpstr>Design Template</vt:lpstr>
      </vt:variant>
      <vt:variant>
        <vt:i4>3</vt:i4>
      </vt:variant>
      <vt:variant>
        <vt:lpstr>Slide Titles</vt:lpstr>
      </vt:variant>
      <vt:variant>
        <vt:i4>66</vt:i4>
      </vt:variant>
    </vt:vector>
  </HeadingPairs>
  <TitlesOfParts>
    <vt:vector size="74" baseType="lpstr">
      <vt:lpstr>Calibri</vt:lpstr>
      <vt:lpstr>Arial</vt:lpstr>
      <vt:lpstr>Arial Black</vt:lpstr>
      <vt:lpstr>Aharoni</vt:lpstr>
      <vt:lpstr>Courier New</vt:lpstr>
      <vt:lpstr>Office Theme</vt:lpstr>
      <vt:lpstr>Office Theme</vt:lpstr>
      <vt:lpstr>Office Theme</vt:lpstr>
      <vt:lpstr>Access Chapter 6</vt:lpstr>
      <vt:lpstr>Objectives</vt:lpstr>
      <vt:lpstr>Objectives</vt:lpstr>
      <vt:lpstr>Plan Ahead</vt:lpstr>
      <vt:lpstr>Begin Creating a Macro</vt:lpstr>
      <vt:lpstr>Begin Creating a Macro</vt:lpstr>
      <vt:lpstr>Adding Actions to a Macro</vt:lpstr>
      <vt:lpstr>Adding Actions to a Macro</vt:lpstr>
      <vt:lpstr>Adding Actions to a Macro</vt:lpstr>
      <vt:lpstr>Adding Actions to a Macro</vt:lpstr>
      <vt:lpstr>Running a Macro</vt:lpstr>
      <vt:lpstr>Running a Macro</vt:lpstr>
      <vt:lpstr>Modifying a Macro</vt:lpstr>
      <vt:lpstr>Modifying a Macro</vt:lpstr>
      <vt:lpstr>Modifying a Macro</vt:lpstr>
      <vt:lpstr>Running the Modified Macro</vt:lpstr>
      <vt:lpstr>Reversing the Macro Action</vt:lpstr>
      <vt:lpstr>Creating a Macro Group</vt:lpstr>
      <vt:lpstr>Creating a Macro Group</vt:lpstr>
      <vt:lpstr>Creating a Macro Group</vt:lpstr>
      <vt:lpstr>Saving the Macro Group</vt:lpstr>
      <vt:lpstr>Adding the Remaining Macros  to the Macro Group</vt:lpstr>
      <vt:lpstr>Adding the Remaining Macros  to the Macro Group</vt:lpstr>
      <vt:lpstr>Creating a Switchboard</vt:lpstr>
      <vt:lpstr>Creating a Switchboard</vt:lpstr>
      <vt:lpstr>Creating Switchboard Pages</vt:lpstr>
      <vt:lpstr>Creating Switchboard Pages</vt:lpstr>
      <vt:lpstr>Modifying the Main Switchboard Page</vt:lpstr>
      <vt:lpstr>Modifying the Main Switchboard Page</vt:lpstr>
      <vt:lpstr>Modifying the Main Switchboard Page</vt:lpstr>
      <vt:lpstr>Modifying the Other Switchboard Pages</vt:lpstr>
      <vt:lpstr>Modifying the Other Switchboard Pages</vt:lpstr>
      <vt:lpstr>Modifying the Other Switchboard Pages</vt:lpstr>
      <vt:lpstr>Opening a Switchboard</vt:lpstr>
      <vt:lpstr>Closing the Switchboard  and Closing the Database</vt:lpstr>
      <vt:lpstr>Importing the Data</vt:lpstr>
      <vt:lpstr>Relating Several Tables</vt:lpstr>
      <vt:lpstr>Relating Several Tables</vt:lpstr>
      <vt:lpstr>Creating the Query</vt:lpstr>
      <vt:lpstr>Creating the Query</vt:lpstr>
      <vt:lpstr>Creating the Query</vt:lpstr>
      <vt:lpstr>Creating a PivotTable</vt:lpstr>
      <vt:lpstr>Creating a PivotTable</vt:lpstr>
      <vt:lpstr>Creating a PivotTable</vt:lpstr>
      <vt:lpstr>Changing Properties in a PivotTable</vt:lpstr>
      <vt:lpstr>Changing Properties in a PivotTable</vt:lpstr>
      <vt:lpstr>Saving the PivotTable Changes</vt:lpstr>
      <vt:lpstr>Using a PivotTable</vt:lpstr>
      <vt:lpstr>Using a PivotTable</vt:lpstr>
      <vt:lpstr>Using a PivotTable</vt:lpstr>
      <vt:lpstr>Creating a PivotChart  and Adding a Legend</vt:lpstr>
      <vt:lpstr>Creating a PivotChart  and Adding a Legend</vt:lpstr>
      <vt:lpstr>Changing the Chart Type</vt:lpstr>
      <vt:lpstr>Changing the Chart Type</vt:lpstr>
      <vt:lpstr>Changing PivotChart Orientation</vt:lpstr>
      <vt:lpstr>Assigning Axis Titles</vt:lpstr>
      <vt:lpstr>Assigning Axis Titles</vt:lpstr>
      <vt:lpstr>Removing Drop Zones</vt:lpstr>
      <vt:lpstr>Adding a Chart Title</vt:lpstr>
      <vt:lpstr>Adding a Chart Title</vt:lpstr>
      <vt:lpstr>Adding a Chart Title</vt:lpstr>
      <vt:lpstr>Using the PivotChart</vt:lpstr>
      <vt:lpstr>Using the PivotChart</vt:lpstr>
      <vt:lpstr>Summary</vt:lpstr>
      <vt:lpstr>Summary</vt:lpstr>
      <vt:lpstr>Access Chapter 6 Complete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Freund</dc:creator>
  <cp:lastModifiedBy>klmartinez</cp:lastModifiedBy>
  <cp:revision>173</cp:revision>
  <dcterms:created xsi:type="dcterms:W3CDTF">2007-02-12T19:59:09Z</dcterms:created>
  <dcterms:modified xsi:type="dcterms:W3CDTF">2007-06-28T20:22:40Z</dcterms:modified>
</cp:coreProperties>
</file>