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2"/>
  </p:notesMasterIdLst>
  <p:sldIdLst>
    <p:sldId id="256" r:id="rId2"/>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85" r:id="rId45"/>
    <p:sldId id="386" r:id="rId46"/>
    <p:sldId id="387" r:id="rId47"/>
    <p:sldId id="388" r:id="rId48"/>
    <p:sldId id="389" r:id="rId49"/>
    <p:sldId id="390" r:id="rId50"/>
    <p:sldId id="391" r:id="rId51"/>
    <p:sldId id="392" r:id="rId52"/>
    <p:sldId id="393" r:id="rId53"/>
    <p:sldId id="394" r:id="rId54"/>
    <p:sldId id="395" r:id="rId55"/>
    <p:sldId id="396" r:id="rId56"/>
    <p:sldId id="397" r:id="rId57"/>
    <p:sldId id="398" r:id="rId58"/>
    <p:sldId id="399" r:id="rId59"/>
    <p:sldId id="400" r:id="rId60"/>
    <p:sldId id="401" r:id="rId61"/>
    <p:sldId id="402" r:id="rId62"/>
    <p:sldId id="404" r:id="rId63"/>
    <p:sldId id="405" r:id="rId64"/>
    <p:sldId id="406" r:id="rId65"/>
    <p:sldId id="407" r:id="rId66"/>
    <p:sldId id="408" r:id="rId67"/>
    <p:sldId id="409" r:id="rId68"/>
    <p:sldId id="410" r:id="rId69"/>
    <p:sldId id="411" r:id="rId70"/>
    <p:sldId id="412" r:id="rId71"/>
    <p:sldId id="413" r:id="rId72"/>
    <p:sldId id="414" r:id="rId73"/>
    <p:sldId id="415" r:id="rId74"/>
    <p:sldId id="416" r:id="rId75"/>
    <p:sldId id="417" r:id="rId76"/>
    <p:sldId id="403" r:id="rId77"/>
    <p:sldId id="418" r:id="rId78"/>
    <p:sldId id="419" r:id="rId79"/>
    <p:sldId id="420" r:id="rId80"/>
    <p:sldId id="421" r:id="rId81"/>
    <p:sldId id="422" r:id="rId82"/>
    <p:sldId id="423" r:id="rId83"/>
    <p:sldId id="424" r:id="rId84"/>
    <p:sldId id="425" r:id="rId85"/>
    <p:sldId id="426" r:id="rId86"/>
    <p:sldId id="427" r:id="rId87"/>
    <p:sldId id="428" r:id="rId88"/>
    <p:sldId id="429" r:id="rId89"/>
    <p:sldId id="430" r:id="rId90"/>
    <p:sldId id="342" r:id="rId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73" autoAdjust="0"/>
    <p:restoredTop sz="94660"/>
  </p:normalViewPr>
  <p:slideViewPr>
    <p:cSldViewPr>
      <p:cViewPr>
        <p:scale>
          <a:sx n="75" d="100"/>
          <a:sy n="75" d="100"/>
        </p:scale>
        <p:origin x="-1104" y="-7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A799C25-6D6B-430F-9A74-1B8BD08C9F71}" type="datetimeFigureOut">
              <a:rPr lang="en-US"/>
              <a:pPr>
                <a:defRPr/>
              </a:pPr>
              <a:t>8/3/2007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74E7FC3-A003-41D0-94B1-B97A652AC5A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152400" y="2133600"/>
            <a:ext cx="5640388" cy="646113"/>
          </a:xfrm>
          <a:prstGeom prst="rect">
            <a:avLst/>
          </a:prstGeom>
          <a:noFill/>
        </p:spPr>
        <p:txBody>
          <a:bodyPr wrap="none">
            <a:spAutoFit/>
          </a:bodyPr>
          <a:lstStyle/>
          <a:p>
            <a:pPr fontAlgn="auto">
              <a:spcBef>
                <a:spcPts val="0"/>
              </a:spcBef>
              <a:spcAft>
                <a:spcPts val="0"/>
              </a:spcAft>
              <a:defRPr/>
            </a:pPr>
            <a:r>
              <a:rPr lang="en-US" sz="3600" dirty="0">
                <a:latin typeface="Arial Black" pitchFamily="34" charset="0"/>
                <a:cs typeface="Aharoni" pitchFamily="2" charset="-79"/>
              </a:rPr>
              <a:t>Microsoft Office 2007</a:t>
            </a:r>
          </a:p>
        </p:txBody>
      </p:sp>
      <p:cxnSp>
        <p:nvCxnSpPr>
          <p:cNvPr id="5" name="Straight Connector 4"/>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3"/>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00600" y="3581400"/>
            <a:ext cx="4267200" cy="3213505"/>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5" name="Slide Number Placeholder 5"/>
          <p:cNvSpPr>
            <a:spLocks noGrp="1"/>
          </p:cNvSpPr>
          <p:nvPr>
            <p:ph type="sldNum" sz="quarter" idx="11"/>
          </p:nvPr>
        </p:nvSpPr>
        <p:spPr/>
        <p:txBody>
          <a:bodyPr/>
          <a:lstStyle>
            <a:lvl1pPr>
              <a:defRPr/>
            </a:lvl1pPr>
          </a:lstStyle>
          <a:p>
            <a:pPr>
              <a:defRPr/>
            </a:pPr>
            <a:fld id="{719EA71D-07FB-4A55-B40A-4A12AABF03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5" name="Slide Number Placeholder 5"/>
          <p:cNvSpPr>
            <a:spLocks noGrp="1"/>
          </p:cNvSpPr>
          <p:nvPr>
            <p:ph type="sldNum" sz="quarter" idx="11"/>
          </p:nvPr>
        </p:nvSpPr>
        <p:spPr/>
        <p:txBody>
          <a:bodyPr/>
          <a:lstStyle>
            <a:lvl1pPr>
              <a:defRPr/>
            </a:lvl1pPr>
          </a:lstStyle>
          <a:p>
            <a:pPr>
              <a:defRPr/>
            </a:pPr>
            <a:fld id="{1DABB732-E125-4F8E-8B9B-A4715D2BE4C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srcRect/>
          <a:stretch>
            <a:fillRect/>
          </a:stretch>
        </p:blipFill>
        <p:spPr bwMode="auto">
          <a:xfrm>
            <a:off x="-152400" y="6477000"/>
            <a:ext cx="8305800" cy="611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 name="Straight Connector 4"/>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a:off x="0" y="6492875"/>
            <a:ext cx="7924800" cy="365125"/>
          </a:xfrm>
        </p:spPr>
        <p:txBody>
          <a:bodyPr/>
          <a:lstStyle>
            <a:lvl1pPr algn="l">
              <a:defRPr b="1">
                <a:solidFill>
                  <a:schemeClr val="bg1"/>
                </a:solidFill>
              </a:defRPr>
            </a:lvl1pPr>
          </a:lstStyle>
          <a:p>
            <a:pPr>
              <a:defRPr/>
            </a:pPr>
            <a:r>
              <a:rPr lang="en-US" smtClean="0"/>
              <a:t>Microsoft Office 2007: Comprehensive Concepts and Techniques - Windows Vista Edition</a:t>
            </a:r>
            <a:endParaRPr lang="en-US"/>
          </a:p>
        </p:txBody>
      </p:sp>
      <p:sp>
        <p:nvSpPr>
          <p:cNvPr id="7" name="Slide Number Placeholder 5"/>
          <p:cNvSpPr>
            <a:spLocks noGrp="1"/>
          </p:cNvSpPr>
          <p:nvPr>
            <p:ph type="sldNum" sz="quarter" idx="11"/>
          </p:nvPr>
        </p:nvSpPr>
        <p:spPr>
          <a:xfrm>
            <a:off x="8458200" y="6492875"/>
            <a:ext cx="533400" cy="365125"/>
          </a:xfrm>
        </p:spPr>
        <p:txBody>
          <a:bodyPr/>
          <a:lstStyle>
            <a:lvl1pPr>
              <a:defRPr b="1">
                <a:solidFill>
                  <a:schemeClr val="tx1"/>
                </a:solidFill>
              </a:defRPr>
            </a:lvl1pPr>
          </a:lstStyle>
          <a:p>
            <a:pPr>
              <a:defRPr/>
            </a:pPr>
            <a:fld id="{D6E237F8-EEB4-43F8-AC8A-150155E1628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5" name="Slide Number Placeholder 5"/>
          <p:cNvSpPr>
            <a:spLocks noGrp="1"/>
          </p:cNvSpPr>
          <p:nvPr>
            <p:ph type="sldNum" sz="quarter" idx="11"/>
          </p:nvPr>
        </p:nvSpPr>
        <p:spPr/>
        <p:txBody>
          <a:bodyPr/>
          <a:lstStyle>
            <a:lvl1pPr>
              <a:defRPr/>
            </a:lvl1pPr>
          </a:lstStyle>
          <a:p>
            <a:pPr>
              <a:defRPr/>
            </a:pPr>
            <a:fld id="{CBCCDAB3-7A8D-4DB7-A79F-EF82BCCD9F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6" name="Slide Number Placeholder 5"/>
          <p:cNvSpPr>
            <a:spLocks noGrp="1"/>
          </p:cNvSpPr>
          <p:nvPr>
            <p:ph type="sldNum" sz="quarter" idx="11"/>
          </p:nvPr>
        </p:nvSpPr>
        <p:spPr/>
        <p:txBody>
          <a:bodyPr/>
          <a:lstStyle>
            <a:lvl1pPr>
              <a:defRPr/>
            </a:lvl1pPr>
          </a:lstStyle>
          <a:p>
            <a:pPr>
              <a:defRPr/>
            </a:pPr>
            <a:fld id="{C4619D10-68D5-49AE-B342-C0697E5EF0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8" name="Slide Number Placeholder 5"/>
          <p:cNvSpPr>
            <a:spLocks noGrp="1"/>
          </p:cNvSpPr>
          <p:nvPr>
            <p:ph type="sldNum" sz="quarter" idx="11"/>
          </p:nvPr>
        </p:nvSpPr>
        <p:spPr/>
        <p:txBody>
          <a:bodyPr/>
          <a:lstStyle>
            <a:lvl1pPr>
              <a:defRPr/>
            </a:lvl1pPr>
          </a:lstStyle>
          <a:p>
            <a:pPr>
              <a:defRPr/>
            </a:pPr>
            <a:fld id="{CFAC9388-4EA3-4BDE-8A87-FE50C3F7AC8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4" name="Slide Number Placeholder 5"/>
          <p:cNvSpPr>
            <a:spLocks noGrp="1"/>
          </p:cNvSpPr>
          <p:nvPr>
            <p:ph type="sldNum" sz="quarter" idx="11"/>
          </p:nvPr>
        </p:nvSpPr>
        <p:spPr/>
        <p:txBody>
          <a:bodyPr/>
          <a:lstStyle>
            <a:lvl1pPr>
              <a:defRPr/>
            </a:lvl1pPr>
          </a:lstStyle>
          <a:p>
            <a:pPr>
              <a:defRPr/>
            </a:pPr>
            <a:fld id="{EE020AFB-45B3-4E96-9BFD-79C26B03D3A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3" name="Slide Number Placeholder 5"/>
          <p:cNvSpPr>
            <a:spLocks noGrp="1"/>
          </p:cNvSpPr>
          <p:nvPr>
            <p:ph type="sldNum" sz="quarter" idx="11"/>
          </p:nvPr>
        </p:nvSpPr>
        <p:spPr/>
        <p:txBody>
          <a:bodyPr/>
          <a:lstStyle>
            <a:lvl1pPr>
              <a:defRPr/>
            </a:lvl1pPr>
          </a:lstStyle>
          <a:p>
            <a:pPr>
              <a:defRPr/>
            </a:pPr>
            <a:fld id="{940AA19A-2517-4F60-827E-EE65D3D5A0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6" name="Slide Number Placeholder 5"/>
          <p:cNvSpPr>
            <a:spLocks noGrp="1"/>
          </p:cNvSpPr>
          <p:nvPr>
            <p:ph type="sldNum" sz="quarter" idx="11"/>
          </p:nvPr>
        </p:nvSpPr>
        <p:spPr/>
        <p:txBody>
          <a:bodyPr/>
          <a:lstStyle>
            <a:lvl1pPr>
              <a:defRPr/>
            </a:lvl1pPr>
          </a:lstStyle>
          <a:p>
            <a:pPr>
              <a:defRPr/>
            </a:pPr>
            <a:fld id="{FD2E1EF8-5666-4197-B476-6F21941D922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Microsoft Office 2007: Comprehensive Concepts and Techniques - Windows Vista Edition</a:t>
            </a:r>
            <a:endParaRPr lang="en-US"/>
          </a:p>
        </p:txBody>
      </p:sp>
      <p:sp>
        <p:nvSpPr>
          <p:cNvPr id="6" name="Slide Number Placeholder 5"/>
          <p:cNvSpPr>
            <a:spLocks noGrp="1"/>
          </p:cNvSpPr>
          <p:nvPr>
            <p:ph type="sldNum" sz="quarter" idx="11"/>
          </p:nvPr>
        </p:nvSpPr>
        <p:spPr/>
        <p:txBody>
          <a:bodyPr/>
          <a:lstStyle>
            <a:lvl1pPr>
              <a:defRPr/>
            </a:lvl1pPr>
          </a:lstStyle>
          <a:p>
            <a:pPr>
              <a:defRPr/>
            </a:pPr>
            <a:fld id="{3457CB62-EA5F-4090-A349-9181C882A85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Microsoft Office 2007: Comprehensive Concepts and Techniques - Windows Vista Edition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D0DF9F-11F3-4601-AB88-7D154803E4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0"/>
            <a:ext cx="8077200" cy="685800"/>
          </a:xfrm>
        </p:spPr>
        <p:txBody>
          <a:bodyPr rtlCol="0">
            <a:normAutofit fontScale="90000"/>
          </a:bodyPr>
          <a:lstStyle/>
          <a:p>
            <a:pPr eaLnBrk="1" fontAlgn="auto" hangingPunct="1">
              <a:spcAft>
                <a:spcPts val="0"/>
              </a:spcAft>
              <a:defRPr/>
            </a:pPr>
            <a:r>
              <a:rPr lang="en-US" dirty="0" smtClean="0"/>
              <a:t>Access 2007 Chapter 7</a:t>
            </a:r>
            <a:endParaRPr lang="en-US" dirty="0"/>
          </a:p>
        </p:txBody>
      </p:sp>
      <p:sp>
        <p:nvSpPr>
          <p:cNvPr id="4099" name="Subtitle 2"/>
          <p:cNvSpPr>
            <a:spLocks noGrp="1"/>
          </p:cNvSpPr>
          <p:nvPr>
            <p:ph type="subTitle" idx="1"/>
          </p:nvPr>
        </p:nvSpPr>
        <p:spPr/>
        <p:txBody>
          <a:bodyPr/>
          <a:lstStyle/>
          <a:p>
            <a:pPr eaLnBrk="1" hangingPunct="1"/>
            <a:r>
              <a:rPr lang="en-US" dirty="0" smtClean="0"/>
              <a:t>Advanced Report Techniques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Creating a Query for the Report</a:t>
            </a:r>
            <a:endParaRPr lang="en-US" dirty="0"/>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defRPr/>
            </a:pPr>
            <a:r>
              <a:rPr lang="en-US" dirty="0" smtClean="0"/>
              <a:t>Hide the Navigation Pane, click Create on the Ribbon to display the Create tab, and then click the Query Design button on the Create tab to create a new query</a:t>
            </a:r>
          </a:p>
          <a:p>
            <a:pPr eaLnBrk="1" fontAlgn="auto" hangingPunct="1">
              <a:spcAft>
                <a:spcPts val="0"/>
              </a:spcAft>
              <a:defRPr/>
            </a:pPr>
            <a:r>
              <a:rPr lang="en-US" dirty="0" smtClean="0"/>
              <a:t>Click the Recruiter table, click the Add button, click the Client table, click the Add button, and then click the Close button to close the Show Table dialog box Double-click the Recruiter Number, First Name, and Last Name fields from the Recruiter table</a:t>
            </a:r>
          </a:p>
          <a:p>
            <a:pPr eaLnBrk="1" fontAlgn="auto" hangingPunct="1">
              <a:spcAft>
                <a:spcPts val="0"/>
              </a:spcAft>
              <a:defRPr/>
            </a:pPr>
            <a:r>
              <a:rPr lang="en-US" dirty="0" smtClean="0"/>
              <a:t>Double-click the Client Number, Client Name, Street, City, State, Postal Code, Client Type, Specialties Needed, Amount Paid, and Current Due fields from the Client table to add the fields to the design grid</a:t>
            </a:r>
          </a:p>
          <a:p>
            <a:pPr eaLnBrk="1" fontAlgn="auto" hangingPunct="1">
              <a:spcAft>
                <a:spcPts val="0"/>
              </a:spcAft>
              <a:defRPr/>
            </a:pPr>
            <a:r>
              <a:rPr lang="en-US" dirty="0" smtClean="0"/>
              <a:t>View the query results and scroll through the fields to make sure you have included all the necessary fields. If you have omitted a field, return to Design view and add it</a:t>
            </a:r>
          </a:p>
          <a:p>
            <a:pPr eaLnBrk="1" fontAlgn="auto" hangingPunct="1">
              <a:spcAft>
                <a:spcPts val="0"/>
              </a:spcAft>
              <a:defRPr/>
            </a:pPr>
            <a:r>
              <a:rPr lang="en-US" dirty="0" smtClean="0"/>
              <a:t>Click the Save button on the Quick Access Toolbar to save the query, type Recruiters and Clients as the name of the query, and then click the OK button</a:t>
            </a:r>
          </a:p>
          <a:p>
            <a:pPr eaLnBrk="1" fontAlgn="auto" hangingPunct="1">
              <a:spcAft>
                <a:spcPts val="0"/>
              </a:spcAft>
              <a:defRPr/>
            </a:pPr>
            <a:r>
              <a:rPr lang="en-US" dirty="0" smtClean="0"/>
              <a:t>Close the query</a:t>
            </a:r>
          </a:p>
          <a:p>
            <a:pPr eaLnBrk="1" fontAlgn="auto" hangingPunct="1">
              <a:spcAft>
                <a:spcPts val="0"/>
              </a:spcAft>
              <a:defRPr/>
            </a:pPr>
            <a:endParaRPr lang="en-US" dirty="0" smtClean="0"/>
          </a:p>
        </p:txBody>
      </p:sp>
      <p:sp>
        <p:nvSpPr>
          <p:cNvPr id="13316"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13317"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B955D2-6A99-41DF-B82E-FF19D25E6FCF}" type="slidenum">
              <a:rPr lang="en-US" smtClean="0"/>
              <a:pPr fontAlgn="base">
                <a:spcBef>
                  <a:spcPct val="0"/>
                </a:spcBef>
                <a:spcAft>
                  <a:spcPct val="0"/>
                </a:spcAft>
                <a:defRPr/>
              </a:pPr>
              <a:t>10</a:t>
            </a:fld>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Creating an Additional Query for the Report</a:t>
            </a:r>
            <a:endParaRPr lang="en-US" dirty="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t>Click Create on the Ribbon to display the Create tab and then click the Query Design button on the Create tab to create a new query</a:t>
            </a:r>
          </a:p>
          <a:p>
            <a:pPr eaLnBrk="1" fontAlgn="auto" hangingPunct="1">
              <a:spcAft>
                <a:spcPts val="0"/>
              </a:spcAft>
              <a:defRPr/>
            </a:pPr>
            <a:r>
              <a:rPr lang="en-US" dirty="0" smtClean="0"/>
              <a:t>Click the Seminar table, click the Add button, click the Seminar Offerings table, click the Add button, and then click the Close button to close the Show Table dialog box</a:t>
            </a:r>
          </a:p>
          <a:p>
            <a:pPr eaLnBrk="1" fontAlgn="auto" hangingPunct="1">
              <a:spcAft>
                <a:spcPts val="0"/>
              </a:spcAft>
              <a:defRPr/>
            </a:pPr>
            <a:r>
              <a:rPr lang="en-US" dirty="0" smtClean="0"/>
              <a:t>Double-click the Client Number and Seminar Number fields from the Seminar Offerings table. Double click the Seminar Description field from the Seminar table. Double-click the Total Hours and Hours Spent fields from the Seminar</a:t>
            </a:r>
          </a:p>
          <a:p>
            <a:pPr eaLnBrk="1" fontAlgn="auto" hangingPunct="1">
              <a:spcAft>
                <a:spcPts val="0"/>
              </a:spcAft>
              <a:defRPr/>
            </a:pPr>
            <a:r>
              <a:rPr lang="en-US" dirty="0" smtClean="0"/>
              <a:t>Offerings table to add the fields to the design grid</a:t>
            </a:r>
          </a:p>
          <a:p>
            <a:pPr eaLnBrk="1" fontAlgn="auto" hangingPunct="1">
              <a:spcAft>
                <a:spcPts val="0"/>
              </a:spcAft>
              <a:defRPr/>
            </a:pPr>
            <a:r>
              <a:rPr lang="en-US" dirty="0" smtClean="0"/>
              <a:t>Click the first open column in the design grid to select it</a:t>
            </a:r>
          </a:p>
          <a:p>
            <a:pPr eaLnBrk="1" fontAlgn="auto" hangingPunct="1">
              <a:spcAft>
                <a:spcPts val="0"/>
              </a:spcAft>
              <a:defRPr/>
            </a:pPr>
            <a:r>
              <a:rPr lang="en-US" dirty="0" smtClean="0"/>
              <a:t>Click the Builder button on the Design tab to display the Expression Builder dialog box</a:t>
            </a:r>
          </a:p>
          <a:p>
            <a:pPr eaLnBrk="1" fontAlgn="auto" hangingPunct="1">
              <a:spcAft>
                <a:spcPts val="0"/>
              </a:spcAft>
              <a:defRPr/>
            </a:pPr>
            <a:endParaRPr lang="en-US" dirty="0"/>
          </a:p>
        </p:txBody>
      </p:sp>
      <p:sp>
        <p:nvSpPr>
          <p:cNvPr id="14340"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14341"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B91B7E-98D8-4837-95E5-DA448F562BEE}" type="slidenum">
              <a:rPr lang="en-US" smtClean="0"/>
              <a:pPr fontAlgn="base">
                <a:spcBef>
                  <a:spcPct val="0"/>
                </a:spcBef>
                <a:spcAft>
                  <a:spcPct val="0"/>
                </a:spcAft>
                <a:defRPr/>
              </a:pPr>
              <a:t>11</a:t>
            </a:fld>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Creating an Additional Query for the Report</a:t>
            </a:r>
            <a:endParaRPr lang="en-US" dirty="0"/>
          </a:p>
        </p:txBody>
      </p:sp>
      <p:sp>
        <p:nvSpPr>
          <p:cNvPr id="3" name="Content Placeholder 2"/>
          <p:cNvSpPr>
            <a:spLocks noGrp="1"/>
          </p:cNvSpPr>
          <p:nvPr>
            <p:ph idx="1"/>
          </p:nvPr>
        </p:nvSpPr>
        <p:spPr/>
        <p:txBody>
          <a:bodyPr rtlCol="0">
            <a:normAutofit fontScale="92500"/>
          </a:bodyPr>
          <a:lstStyle/>
          <a:p>
            <a:pPr eaLnBrk="1" fontAlgn="auto" hangingPunct="1">
              <a:spcAft>
                <a:spcPts val="0"/>
              </a:spcAft>
              <a:defRPr/>
            </a:pPr>
            <a:r>
              <a:rPr lang="en-US" dirty="0" smtClean="0"/>
              <a:t>Double-click Tables to display a list of tables, and then click the Seminar Offerings table to select it</a:t>
            </a:r>
          </a:p>
          <a:p>
            <a:pPr eaLnBrk="1" fontAlgn="auto" hangingPunct="1">
              <a:spcAft>
                <a:spcPts val="0"/>
              </a:spcAft>
              <a:defRPr/>
            </a:pPr>
            <a:r>
              <a:rPr lang="en-US" dirty="0" smtClean="0"/>
              <a:t>Click the Total Hours field to select it and then click the Paste button to paste it into the expression</a:t>
            </a:r>
          </a:p>
          <a:p>
            <a:pPr eaLnBrk="1" fontAlgn="auto" hangingPunct="1">
              <a:spcAft>
                <a:spcPts val="0"/>
              </a:spcAft>
              <a:defRPr/>
            </a:pPr>
            <a:r>
              <a:rPr lang="en-US" dirty="0" smtClean="0"/>
              <a:t>Click the minus sign to add it to the expression</a:t>
            </a:r>
          </a:p>
          <a:p>
            <a:pPr eaLnBrk="1" fontAlgn="auto" hangingPunct="1">
              <a:spcAft>
                <a:spcPts val="0"/>
              </a:spcAft>
              <a:defRPr/>
            </a:pPr>
            <a:r>
              <a:rPr lang="en-US" dirty="0" smtClean="0"/>
              <a:t>Click the Hours Spent field to select it and then click the Paste button to paste it into the expression</a:t>
            </a:r>
          </a:p>
          <a:p>
            <a:pPr eaLnBrk="1" fontAlgn="auto" hangingPunct="1">
              <a:spcAft>
                <a:spcPts val="0"/>
              </a:spcAft>
              <a:defRPr/>
            </a:pPr>
            <a:r>
              <a:rPr lang="en-US" dirty="0" smtClean="0"/>
              <a:t>Click the OK button and then press the ENTER key to enter the expression</a:t>
            </a:r>
          </a:p>
          <a:p>
            <a:pPr eaLnBrk="1" fontAlgn="auto" hangingPunct="1">
              <a:spcAft>
                <a:spcPts val="0"/>
              </a:spcAft>
              <a:defRPr/>
            </a:pPr>
            <a:endParaRPr lang="en-US" dirty="0" smtClean="0"/>
          </a:p>
        </p:txBody>
      </p:sp>
      <p:sp>
        <p:nvSpPr>
          <p:cNvPr id="1536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15365"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B5E639-5FF3-4820-B797-3D54FBD1B629}" type="slidenum">
              <a:rPr lang="en-US" smtClean="0"/>
              <a:pPr fontAlgn="base">
                <a:spcBef>
                  <a:spcPct val="0"/>
                </a:spcBef>
                <a:spcAft>
                  <a:spcPct val="0"/>
                </a:spcAft>
                <a:defRPr/>
              </a:pPr>
              <a:t>12</a:t>
            </a:fld>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Creating an Additional Query for the Report</a:t>
            </a:r>
            <a:endParaRPr lang="en-US" dirty="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t>Click the field in the grid in which you entered the expression and then click the Property Sheet button on the Design tab to display the property sheet</a:t>
            </a:r>
          </a:p>
          <a:p>
            <a:pPr eaLnBrk="1" fontAlgn="auto" hangingPunct="1">
              <a:spcAft>
                <a:spcPts val="0"/>
              </a:spcAft>
              <a:defRPr/>
            </a:pPr>
            <a:r>
              <a:rPr lang="en-US" dirty="0" smtClean="0"/>
              <a:t>Click the Caption property box and type Hours Remaining as the caption</a:t>
            </a:r>
          </a:p>
          <a:p>
            <a:pPr eaLnBrk="1" fontAlgn="auto" hangingPunct="1">
              <a:spcAft>
                <a:spcPts val="0"/>
              </a:spcAft>
              <a:defRPr/>
            </a:pPr>
            <a:r>
              <a:rPr lang="en-US" dirty="0" smtClean="0"/>
              <a:t>Close the property sheet and then view the results of the query</a:t>
            </a:r>
          </a:p>
          <a:p>
            <a:pPr eaLnBrk="1" fontAlgn="auto" hangingPunct="1">
              <a:spcAft>
                <a:spcPts val="0"/>
              </a:spcAft>
              <a:defRPr/>
            </a:pPr>
            <a:r>
              <a:rPr lang="en-US" dirty="0" smtClean="0"/>
              <a:t>Verify that your query results match those in the figure. If not, return to Design view and make the necessary corrections</a:t>
            </a:r>
          </a:p>
          <a:p>
            <a:pPr eaLnBrk="1" fontAlgn="auto" hangingPunct="1">
              <a:spcAft>
                <a:spcPts val="0"/>
              </a:spcAft>
              <a:defRPr/>
            </a:pPr>
            <a:r>
              <a:rPr lang="en-US" dirty="0" smtClean="0"/>
              <a:t>Click the Save button, type Seminar Offerings and Seminars as the name of the query, and then click the OK button to save the query</a:t>
            </a:r>
          </a:p>
          <a:p>
            <a:pPr eaLnBrk="1" fontAlgn="auto" hangingPunct="1">
              <a:spcAft>
                <a:spcPts val="0"/>
              </a:spcAft>
              <a:defRPr/>
            </a:pPr>
            <a:r>
              <a:rPr lang="en-US" dirty="0" smtClean="0"/>
              <a:t>Close the query</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
        <p:nvSpPr>
          <p:cNvPr id="16388"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16389"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7B32FB-5EA7-4BF3-9693-9DFC0DDCF14E}" type="slidenum">
              <a:rPr lang="en-US" smtClean="0"/>
              <a:pPr fontAlgn="base">
                <a:spcBef>
                  <a:spcPct val="0"/>
                </a:spcBef>
                <a:spcAft>
                  <a:spcPct val="0"/>
                </a:spcAft>
                <a:defRPr/>
              </a:pPr>
              <a:t>13</a:t>
            </a:fld>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Creating an Additional Query for the Report</a:t>
            </a:r>
            <a:endParaRPr lang="en-US" dirty="0"/>
          </a:p>
        </p:txBody>
      </p:sp>
      <p:sp>
        <p:nvSpPr>
          <p:cNvPr id="1741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17413"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BE6523-274D-4448-BE84-71781C4099DC}" type="slidenum">
              <a:rPr lang="en-US" smtClean="0"/>
              <a:pPr fontAlgn="base">
                <a:spcBef>
                  <a:spcPct val="0"/>
                </a:spcBef>
                <a:spcAft>
                  <a:spcPct val="0"/>
                </a:spcAft>
                <a:defRPr/>
              </a:pPr>
              <a:t>14</a:t>
            </a:fld>
            <a:endParaRPr lang="en-US" smtClean="0"/>
          </a:p>
        </p:txBody>
      </p:sp>
      <p:pic>
        <p:nvPicPr>
          <p:cNvPr id="9" name="Content Placeholder 8" descr="FigAC7-0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Creating an Initial Report in Design View</a:t>
            </a:r>
            <a:endParaRPr lang="en-US" dirty="0"/>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defRPr/>
            </a:pPr>
            <a:r>
              <a:rPr lang="en-US" dirty="0" smtClean="0"/>
              <a:t>Click Create on the Ribbon to display the Create tab</a:t>
            </a:r>
          </a:p>
          <a:p>
            <a:pPr eaLnBrk="1" fontAlgn="auto" hangingPunct="1">
              <a:spcAft>
                <a:spcPts val="0"/>
              </a:spcAft>
              <a:defRPr/>
            </a:pPr>
            <a:r>
              <a:rPr lang="en-US" dirty="0" smtClean="0"/>
              <a:t>Click the Report Design button on the Create tab to create a report in Design view</a:t>
            </a:r>
          </a:p>
          <a:p>
            <a:pPr eaLnBrk="1" fontAlgn="auto" hangingPunct="1">
              <a:spcAft>
                <a:spcPts val="0"/>
              </a:spcAft>
              <a:defRPr/>
            </a:pPr>
            <a:r>
              <a:rPr lang="en-US" dirty="0" smtClean="0"/>
              <a:t>Ensure the selector for the entire report, the box in the upper-left corner of the report, is selected</a:t>
            </a:r>
          </a:p>
          <a:p>
            <a:pPr eaLnBrk="1" fontAlgn="auto" hangingPunct="1">
              <a:spcAft>
                <a:spcPts val="0"/>
              </a:spcAft>
              <a:defRPr/>
            </a:pPr>
            <a:r>
              <a:rPr lang="en-US" dirty="0" smtClean="0"/>
              <a:t>Click the Property Sheet button on the Design tab to display a property sheet</a:t>
            </a:r>
          </a:p>
          <a:p>
            <a:pPr eaLnBrk="1" fontAlgn="auto" hangingPunct="1">
              <a:spcAft>
                <a:spcPts val="0"/>
              </a:spcAft>
              <a:defRPr/>
            </a:pPr>
            <a:r>
              <a:rPr lang="en-US" dirty="0" smtClean="0"/>
              <a:t>With the All tab selected, click the Record Source property box arrow to display the list of available tables and queries</a:t>
            </a:r>
          </a:p>
          <a:p>
            <a:pPr eaLnBrk="1" fontAlgn="auto" hangingPunct="1">
              <a:spcAft>
                <a:spcPts val="0"/>
              </a:spcAft>
              <a:defRPr/>
            </a:pPr>
            <a:r>
              <a:rPr lang="en-US" dirty="0" smtClean="0"/>
              <a:t>Click the Recruiters and Clients query to select the query as the record source for the report</a:t>
            </a:r>
          </a:p>
          <a:p>
            <a:pPr eaLnBrk="1" fontAlgn="auto" hangingPunct="1">
              <a:spcAft>
                <a:spcPts val="0"/>
              </a:spcAft>
              <a:defRPr/>
            </a:pPr>
            <a:endParaRPr lang="en-US" dirty="0" smtClean="0"/>
          </a:p>
        </p:txBody>
      </p:sp>
      <p:sp>
        <p:nvSpPr>
          <p:cNvPr id="18436"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18437"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A9590D-DA49-4059-BD1D-FCDBEE8C2B8B}" type="slidenum">
              <a:rPr lang="en-US" smtClean="0"/>
              <a:pPr fontAlgn="base">
                <a:spcBef>
                  <a:spcPct val="0"/>
                </a:spcBef>
                <a:spcAft>
                  <a:spcPct val="0"/>
                </a:spcAft>
                <a:defRPr/>
              </a:pPr>
              <a:t>15</a:t>
            </a:fld>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Creating an Initial Report in Design View</a:t>
            </a:r>
            <a:endParaRPr lang="en-US" dirty="0"/>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defRPr/>
            </a:pPr>
            <a:r>
              <a:rPr lang="en-US" dirty="0" smtClean="0"/>
              <a:t>Close the property sheet by clicking the Property Sheet button on the Design tab</a:t>
            </a:r>
          </a:p>
          <a:p>
            <a:pPr eaLnBrk="1" fontAlgn="auto" hangingPunct="1">
              <a:spcAft>
                <a:spcPts val="0"/>
              </a:spcAft>
              <a:defRPr/>
            </a:pPr>
            <a:r>
              <a:rPr lang="en-US" dirty="0" smtClean="0"/>
              <a:t>Click the Group &amp; Sort button to display the Group, Sort, and Total pane</a:t>
            </a:r>
          </a:p>
          <a:p>
            <a:pPr eaLnBrk="1" fontAlgn="auto" hangingPunct="1">
              <a:spcAft>
                <a:spcPts val="0"/>
              </a:spcAft>
              <a:defRPr/>
            </a:pPr>
            <a:r>
              <a:rPr lang="en-US" dirty="0" smtClean="0"/>
              <a:t>Click the ‘Add a group’ button to display the list of available fields for grouping</a:t>
            </a:r>
          </a:p>
          <a:p>
            <a:pPr eaLnBrk="1" fontAlgn="auto" hangingPunct="1">
              <a:spcAft>
                <a:spcPts val="0"/>
              </a:spcAft>
              <a:defRPr/>
            </a:pPr>
            <a:r>
              <a:rPr lang="en-US" dirty="0" smtClean="0"/>
              <a:t>Click the Recruiter Number field to group by Recruiter Number</a:t>
            </a:r>
          </a:p>
          <a:p>
            <a:pPr eaLnBrk="1" fontAlgn="auto" hangingPunct="1">
              <a:spcAft>
                <a:spcPts val="0"/>
              </a:spcAft>
              <a:defRPr/>
            </a:pPr>
            <a:r>
              <a:rPr lang="en-US" dirty="0" smtClean="0"/>
              <a:t>Click the ‘Add a sort’ button to display the list of available fields for sorting</a:t>
            </a:r>
          </a:p>
          <a:p>
            <a:pPr eaLnBrk="1" fontAlgn="auto" hangingPunct="1">
              <a:spcAft>
                <a:spcPts val="0"/>
              </a:spcAft>
              <a:defRPr/>
            </a:pPr>
            <a:r>
              <a:rPr lang="en-US" dirty="0" smtClean="0"/>
              <a:t>Click the Client Number field to sort by Client Number</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p:txBody>
      </p:sp>
      <p:sp>
        <p:nvSpPr>
          <p:cNvPr id="19460"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19461"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A19B0E-9C9F-43AC-A98A-B7ECCC250A0E}" type="slidenum">
              <a:rPr lang="en-US" smtClean="0"/>
              <a:pPr fontAlgn="base">
                <a:spcBef>
                  <a:spcPct val="0"/>
                </a:spcBef>
                <a:spcAft>
                  <a:spcPct val="0"/>
                </a:spcAft>
                <a:defRPr/>
              </a:pPr>
              <a:t>16</a:t>
            </a:fld>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Creating an Initial Report in Design View</a:t>
            </a:r>
            <a:endParaRPr lang="en-US" dirty="0"/>
          </a:p>
        </p:txBody>
      </p:sp>
      <p:sp>
        <p:nvSpPr>
          <p:cNvPr id="2048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20485"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B435D9-9A5B-47E3-8F8D-967B3568B2E1}" type="slidenum">
              <a:rPr lang="en-US" smtClean="0"/>
              <a:pPr fontAlgn="base">
                <a:spcBef>
                  <a:spcPct val="0"/>
                </a:spcBef>
                <a:spcAft>
                  <a:spcPct val="0"/>
                </a:spcAft>
                <a:defRPr/>
              </a:pPr>
              <a:t>17</a:t>
            </a:fld>
            <a:endParaRPr lang="en-US" smtClean="0"/>
          </a:p>
        </p:txBody>
      </p:sp>
      <p:pic>
        <p:nvPicPr>
          <p:cNvPr id="7" name="Content Placeholder 6" descr="FigAC7-1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Saving the Report</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Click the Save </a:t>
            </a:r>
            <a:r>
              <a:rPr lang="en-US" dirty="0" smtClean="0"/>
              <a:t>button</a:t>
            </a:r>
            <a:endParaRPr lang="en-US" dirty="0" smtClean="0"/>
          </a:p>
          <a:p>
            <a:pPr eaLnBrk="1" fontAlgn="auto" hangingPunct="1">
              <a:spcAft>
                <a:spcPts val="0"/>
              </a:spcAft>
              <a:defRPr/>
            </a:pPr>
            <a:r>
              <a:rPr lang="en-US" dirty="0" smtClean="0"/>
              <a:t>Type Recruiter Master List as the report name</a:t>
            </a:r>
          </a:p>
          <a:p>
            <a:pPr eaLnBrk="1" fontAlgn="auto" hangingPunct="1">
              <a:spcAft>
                <a:spcPts val="0"/>
              </a:spcAft>
              <a:defRPr/>
            </a:pPr>
            <a:r>
              <a:rPr lang="en-US" dirty="0" smtClean="0"/>
              <a:t>Click the OK button</a:t>
            </a:r>
          </a:p>
          <a:p>
            <a:pPr eaLnBrk="1" fontAlgn="auto" hangingPunct="1">
              <a:spcAft>
                <a:spcPts val="0"/>
              </a:spcAft>
              <a:defRPr/>
            </a:pPr>
            <a:endParaRPr lang="en-US" dirty="0"/>
          </a:p>
        </p:txBody>
      </p:sp>
      <p:sp>
        <p:nvSpPr>
          <p:cNvPr id="21508"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21509"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5F6EB5-013E-4274-BDAE-C4F385996DA7}" type="slidenum">
              <a:rPr lang="en-US" smtClean="0"/>
              <a:pPr fontAlgn="base">
                <a:spcBef>
                  <a:spcPct val="0"/>
                </a:spcBef>
                <a:spcAft>
                  <a:spcPct val="0"/>
                </a:spcAft>
                <a:defRPr/>
              </a:pPr>
              <a:t>18</a:t>
            </a:fld>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Adding Fields to the Report</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Click the Add Existing Fields button on the Design tab to add a field list</a:t>
            </a:r>
          </a:p>
          <a:p>
            <a:pPr eaLnBrk="1" fontAlgn="auto" hangingPunct="1">
              <a:spcAft>
                <a:spcPts val="0"/>
              </a:spcAft>
              <a:defRPr/>
            </a:pPr>
            <a:r>
              <a:rPr lang="en-US" dirty="0" smtClean="0"/>
              <a:t>Drag the Recruiter Number field to the approximate position</a:t>
            </a:r>
          </a:p>
          <a:p>
            <a:pPr eaLnBrk="1" fontAlgn="auto" hangingPunct="1">
              <a:spcAft>
                <a:spcPts val="0"/>
              </a:spcAft>
              <a:defRPr/>
            </a:pPr>
            <a:r>
              <a:rPr lang="en-US" dirty="0" smtClean="0"/>
              <a:t>Release the left mouse button to place the field</a:t>
            </a:r>
          </a:p>
          <a:p>
            <a:pPr eaLnBrk="1" fontAlgn="auto" hangingPunct="1">
              <a:spcAft>
                <a:spcPts val="0"/>
              </a:spcAft>
              <a:defRPr/>
            </a:pPr>
            <a:r>
              <a:rPr lang="en-US" dirty="0" smtClean="0"/>
              <a:t>Place the remaining fields in the positions</a:t>
            </a:r>
          </a:p>
          <a:p>
            <a:pPr eaLnBrk="1" fontAlgn="auto" hangingPunct="1">
              <a:spcAft>
                <a:spcPts val="0"/>
              </a:spcAft>
              <a:defRPr/>
            </a:pPr>
            <a:r>
              <a:rPr lang="en-US" dirty="0" smtClean="0"/>
              <a:t>Click Arrange on the Ribbon to display the Arrange tab</a:t>
            </a:r>
          </a:p>
          <a:p>
            <a:pPr eaLnBrk="1" fontAlgn="auto" hangingPunct="1">
              <a:spcAft>
                <a:spcPts val="0"/>
              </a:spcAft>
              <a:defRPr/>
            </a:pPr>
            <a:endParaRPr lang="en-US" dirty="0" smtClean="0"/>
          </a:p>
        </p:txBody>
      </p:sp>
      <p:sp>
        <p:nvSpPr>
          <p:cNvPr id="2253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22533"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C306D0-A9DE-455B-B3BE-63AB8E435841}" type="slidenum">
              <a:rPr lang="en-US" smtClean="0"/>
              <a:pPr fontAlgn="base">
                <a:spcBef>
                  <a:spcPct val="0"/>
                </a:spcBef>
                <a:spcAft>
                  <a:spcPct val="0"/>
                </a:spcAft>
                <a:defRPr/>
              </a:pPr>
              <a:t>19</a:t>
            </a:fld>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Objectives</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Change a caption</a:t>
            </a:r>
          </a:p>
          <a:p>
            <a:pPr eaLnBrk="1" fontAlgn="auto" hangingPunct="1">
              <a:spcAft>
                <a:spcPts val="0"/>
              </a:spcAft>
              <a:defRPr/>
            </a:pPr>
            <a:r>
              <a:rPr lang="en-US" dirty="0" smtClean="0"/>
              <a:t>Create queries for reports</a:t>
            </a:r>
          </a:p>
          <a:p>
            <a:pPr eaLnBrk="1" fontAlgn="auto" hangingPunct="1">
              <a:spcAft>
                <a:spcPts val="0"/>
              </a:spcAft>
              <a:defRPr/>
            </a:pPr>
            <a:r>
              <a:rPr lang="en-US" dirty="0" smtClean="0"/>
              <a:t>Create reports in Design view</a:t>
            </a:r>
          </a:p>
          <a:p>
            <a:pPr eaLnBrk="1" fontAlgn="auto" hangingPunct="1">
              <a:spcAft>
                <a:spcPts val="0"/>
              </a:spcAft>
              <a:defRPr/>
            </a:pPr>
            <a:r>
              <a:rPr lang="en-US" dirty="0" smtClean="0"/>
              <a:t>Add fields and text boxes to a report</a:t>
            </a:r>
          </a:p>
          <a:p>
            <a:pPr eaLnBrk="1" fontAlgn="auto" hangingPunct="1">
              <a:spcAft>
                <a:spcPts val="0"/>
              </a:spcAft>
              <a:defRPr/>
            </a:pPr>
            <a:r>
              <a:rPr lang="en-US" dirty="0" smtClean="0"/>
              <a:t>Format controls</a:t>
            </a:r>
          </a:p>
          <a:p>
            <a:pPr eaLnBrk="1" fontAlgn="auto" hangingPunct="1">
              <a:spcAft>
                <a:spcPts val="0"/>
              </a:spcAft>
              <a:defRPr/>
            </a:pPr>
            <a:r>
              <a:rPr lang="en-US" dirty="0" smtClean="0"/>
              <a:t>Group and ungroup controls</a:t>
            </a:r>
          </a:p>
        </p:txBody>
      </p:sp>
      <p:sp>
        <p:nvSpPr>
          <p:cNvPr id="512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5125"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DAEB3A-D1F0-48E6-963A-E005FC074EF4}" type="slidenum">
              <a:rPr lang="en-US" smtClean="0"/>
              <a:pPr fontAlgn="base">
                <a:spcBef>
                  <a:spcPct val="0"/>
                </a:spcBef>
                <a:spcAft>
                  <a:spcPct val="0"/>
                </a:spcAft>
                <a:defRPr/>
              </a:pPr>
              <a:t>2</a:t>
            </a:fld>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Adding Fields to the Report</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t>Adjust the positions of the labels to those shown in the figure. If any field is not in the correct position, drag it to its correct location. To move the control or the attached label separately, drag the large handle in the upper-left corner of the control or label</a:t>
            </a:r>
          </a:p>
          <a:p>
            <a:pPr eaLnBrk="1" fontAlgn="auto" hangingPunct="1">
              <a:spcAft>
                <a:spcPts val="0"/>
              </a:spcAft>
              <a:defRPr/>
            </a:pPr>
            <a:r>
              <a:rPr lang="en-US" dirty="0" smtClean="0"/>
              <a:t>Click Design on the Ribbon to display the Design tab</a:t>
            </a:r>
          </a:p>
          <a:p>
            <a:pPr eaLnBrk="1" fontAlgn="auto" hangingPunct="1">
              <a:spcAft>
                <a:spcPts val="0"/>
              </a:spcAft>
              <a:defRPr/>
            </a:pPr>
            <a:r>
              <a:rPr lang="en-US" dirty="0" smtClean="0"/>
              <a:t>Remove the field list by clicking the Add Existing Fields button</a:t>
            </a:r>
          </a:p>
          <a:p>
            <a:pPr eaLnBrk="1" fontAlgn="auto" hangingPunct="1">
              <a:spcAft>
                <a:spcPts val="0"/>
              </a:spcAft>
              <a:defRPr/>
            </a:pPr>
            <a:r>
              <a:rPr lang="en-US" dirty="0" smtClean="0"/>
              <a:t>Remove the Group, Sort, and Total pane by clicking the Group &amp; Sort button on the Design tab</a:t>
            </a:r>
          </a:p>
          <a:p>
            <a:pPr eaLnBrk="1" fontAlgn="auto" hangingPunct="1">
              <a:spcAft>
                <a:spcPts val="0"/>
              </a:spcAft>
              <a:defRPr/>
            </a:pPr>
            <a:endParaRPr lang="en-US" dirty="0" smtClean="0"/>
          </a:p>
        </p:txBody>
      </p:sp>
      <p:sp>
        <p:nvSpPr>
          <p:cNvPr id="23556"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23557"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99165-13A9-43AE-9327-B8DE70ADAFCA}" type="slidenum">
              <a:rPr lang="en-US" smtClean="0"/>
              <a:pPr fontAlgn="base">
                <a:spcBef>
                  <a:spcPct val="0"/>
                </a:spcBef>
                <a:spcAft>
                  <a:spcPct val="0"/>
                </a:spcAft>
                <a:defRPr/>
              </a:pPr>
              <a:t>20</a:t>
            </a:fld>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Adding Fields to the Report</a:t>
            </a:r>
            <a:endParaRPr lang="en-US" dirty="0"/>
          </a:p>
        </p:txBody>
      </p:sp>
      <p:sp>
        <p:nvSpPr>
          <p:cNvPr id="24580"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24581"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B16D39-B2CC-46BA-85CB-37146DB4D80F}" type="slidenum">
              <a:rPr lang="en-US" smtClean="0"/>
              <a:pPr fontAlgn="base">
                <a:spcBef>
                  <a:spcPct val="0"/>
                </a:spcBef>
                <a:spcAft>
                  <a:spcPct val="0"/>
                </a:spcAft>
                <a:defRPr/>
              </a:pPr>
              <a:t>21</a:t>
            </a:fld>
            <a:endParaRPr lang="en-US" smtClean="0"/>
          </a:p>
        </p:txBody>
      </p:sp>
      <p:pic>
        <p:nvPicPr>
          <p:cNvPr id="7" name="Content Placeholder 6" descr="FigAC7-1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Adding Text Boxes</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Click the Text Box tool on the Design tab and move the pointer to the approximate position</a:t>
            </a:r>
          </a:p>
          <a:p>
            <a:pPr eaLnBrk="1" fontAlgn="auto" hangingPunct="1">
              <a:spcAft>
                <a:spcPts val="0"/>
              </a:spcAft>
              <a:defRPr/>
            </a:pPr>
            <a:r>
              <a:rPr lang="en-US" dirty="0" smtClean="0"/>
              <a:t>Click the position to place a text box on the report</a:t>
            </a:r>
          </a:p>
          <a:p>
            <a:pPr eaLnBrk="1" fontAlgn="auto" hangingPunct="1">
              <a:spcAft>
                <a:spcPts val="0"/>
              </a:spcAft>
              <a:defRPr/>
            </a:pPr>
            <a:r>
              <a:rPr lang="en-US" dirty="0" smtClean="0"/>
              <a:t>Click in the text box to produce an insertion point</a:t>
            </a:r>
          </a:p>
          <a:p>
            <a:pPr eaLnBrk="1" fontAlgn="auto" hangingPunct="1">
              <a:spcAft>
                <a:spcPts val="0"/>
              </a:spcAft>
              <a:defRPr/>
            </a:pPr>
            <a:r>
              <a:rPr lang="en-US" dirty="0" smtClean="0"/>
              <a:t>Type </a:t>
            </a:r>
            <a:r>
              <a:rPr lang="en-US" dirty="0" smtClean="0">
                <a:latin typeface="Courier New" pitchFamily="49" charset="0"/>
                <a:cs typeface="Courier New" pitchFamily="49" charset="0"/>
              </a:rPr>
              <a:t>=[First Name] &amp;' '&amp;[Last Name] </a:t>
            </a:r>
            <a:r>
              <a:rPr lang="en-US" dirty="0" smtClean="0"/>
              <a:t>as the entry in the text box</a:t>
            </a:r>
          </a:p>
          <a:p>
            <a:pPr eaLnBrk="1" fontAlgn="auto" hangingPunct="1">
              <a:spcAft>
                <a:spcPts val="0"/>
              </a:spcAft>
              <a:defRPr/>
            </a:pPr>
            <a:r>
              <a:rPr lang="en-US" dirty="0" smtClean="0"/>
              <a:t>Click in the attached label to produce an insertion point</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
        <p:nvSpPr>
          <p:cNvPr id="2560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25605"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12324F-95D7-486C-AB50-B822B4C854D0}" type="slidenum">
              <a:rPr lang="en-US" smtClean="0"/>
              <a:pPr fontAlgn="base">
                <a:spcBef>
                  <a:spcPct val="0"/>
                </a:spcBef>
                <a:spcAft>
                  <a:spcPct val="0"/>
                </a:spcAft>
                <a:defRPr/>
              </a:pPr>
              <a:t>22</a:t>
            </a:fld>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Adding Text Boxes</a:t>
            </a:r>
            <a:endParaRPr lang="en-US" dirty="0"/>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defRPr/>
            </a:pPr>
            <a:r>
              <a:rPr lang="en-US" dirty="0" smtClean="0"/>
              <a:t>Use the BACKSPACE or DELETE key to erase the current entry in the label except for the colon and then type Recruiter Name prior to the colon as the new entry</a:t>
            </a:r>
          </a:p>
          <a:p>
            <a:pPr eaLnBrk="1" fontAlgn="auto" hangingPunct="1">
              <a:spcAft>
                <a:spcPts val="0"/>
              </a:spcAft>
              <a:defRPr/>
            </a:pPr>
            <a:r>
              <a:rPr lang="en-US" dirty="0" smtClean="0"/>
              <a:t>Click outside the label to deselect it and then drag the label to the position shown in the figure by dragging the Move handle in the upper-left corner of the label</a:t>
            </a:r>
          </a:p>
          <a:p>
            <a:pPr eaLnBrk="1" fontAlgn="auto" hangingPunct="1">
              <a:spcAft>
                <a:spcPts val="0"/>
              </a:spcAft>
              <a:defRPr/>
            </a:pPr>
            <a:r>
              <a:rPr lang="en-US" dirty="0" smtClean="0"/>
              <a:t>Use the techniques in Steps 1 to 5 to place a text box in the position indicated in Figure 7–20. Type </a:t>
            </a:r>
            <a:r>
              <a:rPr lang="en-US" dirty="0" smtClean="0">
                <a:latin typeface="Courier New" pitchFamily="49" charset="0"/>
                <a:cs typeface="Courier New" pitchFamily="49" charset="0"/>
              </a:rPr>
              <a:t>=[Amount Paid]+[Current Due]</a:t>
            </a:r>
            <a:r>
              <a:rPr lang="en-US" dirty="0" smtClean="0"/>
              <a:t> as the expression in the text box, drag the label to the position shown in the figure, erase the contents of the label other than the colon and type Total Amount in the label</a:t>
            </a:r>
          </a:p>
          <a:p>
            <a:pPr eaLnBrk="1" fontAlgn="auto" hangingPunct="1">
              <a:spcAft>
                <a:spcPts val="0"/>
              </a:spcAft>
              <a:defRPr/>
            </a:pPr>
            <a:endParaRPr lang="en-US" dirty="0" smtClean="0"/>
          </a:p>
        </p:txBody>
      </p:sp>
      <p:sp>
        <p:nvSpPr>
          <p:cNvPr id="26628"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26629"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41CD35-C40F-472C-9597-A0E8114C0E3F}" type="slidenum">
              <a:rPr lang="en-US" smtClean="0"/>
              <a:pPr fontAlgn="base">
                <a:spcBef>
                  <a:spcPct val="0"/>
                </a:spcBef>
                <a:spcAft>
                  <a:spcPct val="0"/>
                </a:spcAft>
                <a:defRPr/>
              </a:pPr>
              <a:t>23</a:t>
            </a:fld>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Adding Text Boxes</a:t>
            </a:r>
            <a:endParaRPr lang="en-US" dirty="0"/>
          </a:p>
        </p:txBody>
      </p:sp>
      <p:sp>
        <p:nvSpPr>
          <p:cNvPr id="2765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27653"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934443-6EFD-415C-AC2A-8212793EE7EE}" type="slidenum">
              <a:rPr lang="en-US" smtClean="0"/>
              <a:pPr fontAlgn="base">
                <a:spcBef>
                  <a:spcPct val="0"/>
                </a:spcBef>
                <a:spcAft>
                  <a:spcPct val="0"/>
                </a:spcAft>
                <a:defRPr/>
              </a:pPr>
              <a:t>24</a:t>
            </a:fld>
            <a:endParaRPr lang="en-US" smtClean="0"/>
          </a:p>
        </p:txBody>
      </p:sp>
      <p:pic>
        <p:nvPicPr>
          <p:cNvPr id="7" name="Content Placeholder 6" descr="FigAC7-2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Viewing the Report</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Click the View button arrow to produce the View button menu</a:t>
            </a:r>
          </a:p>
          <a:p>
            <a:pPr eaLnBrk="1" fontAlgn="auto" hangingPunct="1">
              <a:spcAft>
                <a:spcPts val="0"/>
              </a:spcAft>
              <a:defRPr/>
            </a:pPr>
            <a:r>
              <a:rPr lang="en-US" dirty="0" smtClean="0"/>
              <a:t>Click Print Preview on the View button menu to view the report in Print Preview</a:t>
            </a:r>
          </a:p>
          <a:p>
            <a:pPr eaLnBrk="1" fontAlgn="auto" hangingPunct="1">
              <a:spcAft>
                <a:spcPts val="0"/>
              </a:spcAft>
              <a:defRPr/>
            </a:pPr>
            <a:r>
              <a:rPr lang="en-US" dirty="0" smtClean="0"/>
              <a:t>Click the Close Print Preview button on the Print Preview tab to return to Design view</a:t>
            </a:r>
          </a:p>
          <a:p>
            <a:pPr eaLnBrk="1" fontAlgn="auto" hangingPunct="1">
              <a:spcAft>
                <a:spcPts val="0"/>
              </a:spcAft>
              <a:defRPr/>
            </a:pPr>
            <a:endParaRPr lang="en-US" dirty="0" smtClean="0"/>
          </a:p>
        </p:txBody>
      </p:sp>
      <p:sp>
        <p:nvSpPr>
          <p:cNvPr id="28676"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28677"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BFD85F-3EB4-499B-8AB5-E82E3FB7EAD5}" type="slidenum">
              <a:rPr lang="en-US" smtClean="0"/>
              <a:pPr fontAlgn="base">
                <a:spcBef>
                  <a:spcPct val="0"/>
                </a:spcBef>
                <a:spcAft>
                  <a:spcPct val="0"/>
                </a:spcAft>
                <a:defRPr/>
              </a:pPr>
              <a:t>25</a:t>
            </a:fld>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Viewing the Report</a:t>
            </a:r>
            <a:endParaRPr lang="en-US" dirty="0"/>
          </a:p>
        </p:txBody>
      </p:sp>
      <p:sp>
        <p:nvSpPr>
          <p:cNvPr id="29700"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29701"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36CEDF-5775-49F7-940A-9934C142227C}" type="slidenum">
              <a:rPr lang="en-US" smtClean="0"/>
              <a:pPr fontAlgn="base">
                <a:spcBef>
                  <a:spcPct val="0"/>
                </a:spcBef>
                <a:spcAft>
                  <a:spcPct val="0"/>
                </a:spcAft>
                <a:defRPr/>
              </a:pPr>
              <a:t>26</a:t>
            </a:fld>
            <a:endParaRPr lang="en-US" smtClean="0"/>
          </a:p>
        </p:txBody>
      </p:sp>
      <p:pic>
        <p:nvPicPr>
          <p:cNvPr id="7" name="Content Placeholder 6" descr="FigAC7-2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Formatting a Control</a:t>
            </a:r>
            <a:endParaRPr lang="en-US" dirty="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n-US" dirty="0" smtClean="0"/>
              <a:t>Click the control containing the expression for Total Amount to select it and then click the Property Sheet button on the Design tab to display the property sheet</a:t>
            </a:r>
          </a:p>
          <a:p>
            <a:pPr eaLnBrk="1" fontAlgn="auto" hangingPunct="1">
              <a:spcAft>
                <a:spcPts val="0"/>
              </a:spcAft>
              <a:defRPr/>
            </a:pPr>
            <a:r>
              <a:rPr lang="en-US" dirty="0" smtClean="0"/>
              <a:t>If necessary, click the All tab</a:t>
            </a:r>
          </a:p>
          <a:p>
            <a:pPr eaLnBrk="1" fontAlgn="auto" hangingPunct="1">
              <a:spcAft>
                <a:spcPts val="0"/>
              </a:spcAft>
              <a:defRPr/>
            </a:pPr>
            <a:r>
              <a:rPr lang="en-US" dirty="0" smtClean="0"/>
              <a:t>Click the Format property box, click the arrow that appears, and then click Currency to select Currency as the format</a:t>
            </a:r>
          </a:p>
          <a:p>
            <a:pPr eaLnBrk="1" fontAlgn="auto" hangingPunct="1">
              <a:spcAft>
                <a:spcPts val="0"/>
              </a:spcAft>
              <a:defRPr/>
            </a:pPr>
            <a:r>
              <a:rPr lang="en-US" dirty="0" smtClean="0"/>
              <a:t>Click the Decimal Places property box, click the arrow that appears, and then click 2 to select 2 as the number of decimal places</a:t>
            </a:r>
          </a:p>
          <a:p>
            <a:pPr eaLnBrk="1" fontAlgn="auto" hangingPunct="1">
              <a:spcAft>
                <a:spcPts val="0"/>
              </a:spcAft>
              <a:defRPr/>
            </a:pPr>
            <a:r>
              <a:rPr lang="en-US" dirty="0" smtClean="0"/>
              <a:t>Remove the property sheet by clicking the Property Sheet button</a:t>
            </a:r>
          </a:p>
          <a:p>
            <a:pPr eaLnBrk="1" fontAlgn="auto" hangingPunct="1">
              <a:spcAft>
                <a:spcPts val="0"/>
              </a:spcAft>
              <a:defRPr/>
            </a:pPr>
            <a:endParaRPr lang="en-US" dirty="0" smtClean="0"/>
          </a:p>
        </p:txBody>
      </p:sp>
      <p:sp>
        <p:nvSpPr>
          <p:cNvPr id="3072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30725"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D89B19-F3DC-4D0A-8903-0E998D4993C1}" type="slidenum">
              <a:rPr lang="en-US" smtClean="0"/>
              <a:pPr fontAlgn="base">
                <a:spcBef>
                  <a:spcPct val="0"/>
                </a:spcBef>
                <a:spcAft>
                  <a:spcPct val="0"/>
                </a:spcAft>
                <a:defRPr/>
              </a:pPr>
              <a:t>27</a:t>
            </a:fld>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Formatting a Control</a:t>
            </a:r>
            <a:endParaRPr lang="en-US" dirty="0"/>
          </a:p>
        </p:txBody>
      </p:sp>
      <p:sp>
        <p:nvSpPr>
          <p:cNvPr id="31748"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31749"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3C865-CF44-42D3-B2E1-21C1E2964B21}" type="slidenum">
              <a:rPr lang="en-US" smtClean="0"/>
              <a:pPr fontAlgn="base">
                <a:spcBef>
                  <a:spcPct val="0"/>
                </a:spcBef>
                <a:spcAft>
                  <a:spcPct val="0"/>
                </a:spcAft>
                <a:defRPr/>
              </a:pPr>
              <a:t>28</a:t>
            </a:fld>
            <a:endParaRPr lang="en-US" smtClean="0"/>
          </a:p>
        </p:txBody>
      </p:sp>
      <p:pic>
        <p:nvPicPr>
          <p:cNvPr id="7" name="Content Placeholder 6" descr="FigAC7-2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Grouping Controls</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Click the Client Number control to select it</a:t>
            </a:r>
          </a:p>
          <a:p>
            <a:pPr eaLnBrk="1" fontAlgn="auto" hangingPunct="1">
              <a:spcAft>
                <a:spcPts val="0"/>
              </a:spcAft>
              <a:defRPr/>
            </a:pPr>
            <a:r>
              <a:rPr lang="en-US" dirty="0" smtClean="0"/>
              <a:t>While holding the SHIFT key down, click all the other controls in the Detail section to select them</a:t>
            </a:r>
          </a:p>
          <a:p>
            <a:pPr eaLnBrk="1" fontAlgn="auto" hangingPunct="1">
              <a:spcAft>
                <a:spcPts val="0"/>
              </a:spcAft>
              <a:defRPr/>
            </a:pPr>
            <a:r>
              <a:rPr lang="en-US" dirty="0" smtClean="0"/>
              <a:t>Release the SHIFT key</a:t>
            </a:r>
          </a:p>
          <a:p>
            <a:pPr eaLnBrk="1" fontAlgn="auto" hangingPunct="1">
              <a:spcAft>
                <a:spcPts val="0"/>
              </a:spcAft>
              <a:defRPr/>
            </a:pPr>
            <a:r>
              <a:rPr lang="en-US" dirty="0" smtClean="0"/>
              <a:t>Click Arrange on the Ribbon to display the Arrange tab</a:t>
            </a:r>
          </a:p>
          <a:p>
            <a:pPr eaLnBrk="1" fontAlgn="auto" hangingPunct="1">
              <a:spcAft>
                <a:spcPts val="0"/>
              </a:spcAft>
              <a:defRPr/>
            </a:pPr>
            <a:r>
              <a:rPr lang="en-US" dirty="0" smtClean="0"/>
              <a:t>Click the Group button on the Arrange tab to group the controls</a:t>
            </a:r>
          </a:p>
          <a:p>
            <a:pPr eaLnBrk="1" fontAlgn="auto" hangingPunct="1">
              <a:spcAft>
                <a:spcPts val="0"/>
              </a:spcAft>
              <a:defRPr/>
            </a:pPr>
            <a:endParaRPr lang="en-US" dirty="0" smtClean="0"/>
          </a:p>
          <a:p>
            <a:pPr eaLnBrk="1" fontAlgn="auto" hangingPunct="1">
              <a:spcAft>
                <a:spcPts val="0"/>
              </a:spcAft>
              <a:defRPr/>
            </a:pPr>
            <a:endParaRPr lang="en-US" dirty="0" smtClean="0"/>
          </a:p>
        </p:txBody>
      </p:sp>
      <p:sp>
        <p:nvSpPr>
          <p:cNvPr id="3277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32773"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A813EF-7392-4C4C-B79D-184B43F01C09}" type="slidenum">
              <a:rPr lang="en-US" smtClean="0"/>
              <a:pPr fontAlgn="base">
                <a:spcBef>
                  <a:spcPct val="0"/>
                </a:spcBef>
                <a:spcAft>
                  <a:spcPct val="0"/>
                </a:spcAft>
                <a:defRPr/>
              </a:pPr>
              <a:t>29</a:t>
            </a:fld>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Objectives</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Update multiple controls</a:t>
            </a:r>
          </a:p>
          <a:p>
            <a:pPr eaLnBrk="1" fontAlgn="auto" hangingPunct="1">
              <a:spcAft>
                <a:spcPts val="0"/>
              </a:spcAft>
              <a:defRPr/>
            </a:pPr>
            <a:r>
              <a:rPr lang="en-US" dirty="0" smtClean="0"/>
              <a:t>Add and modify a sub-report</a:t>
            </a:r>
          </a:p>
          <a:p>
            <a:pPr eaLnBrk="1" fontAlgn="auto" hangingPunct="1">
              <a:spcAft>
                <a:spcPts val="0"/>
              </a:spcAft>
              <a:defRPr/>
            </a:pPr>
            <a:r>
              <a:rPr lang="en-US" dirty="0" smtClean="0"/>
              <a:t>Modify section properties</a:t>
            </a:r>
          </a:p>
          <a:p>
            <a:pPr eaLnBrk="1" fontAlgn="auto" hangingPunct="1">
              <a:spcAft>
                <a:spcPts val="0"/>
              </a:spcAft>
              <a:defRPr/>
            </a:pPr>
            <a:r>
              <a:rPr lang="en-US" dirty="0" smtClean="0"/>
              <a:t>Add a title, page number, and date</a:t>
            </a:r>
          </a:p>
          <a:p>
            <a:pPr eaLnBrk="1" fontAlgn="auto" hangingPunct="1">
              <a:spcAft>
                <a:spcPts val="0"/>
              </a:spcAft>
              <a:defRPr/>
            </a:pPr>
            <a:r>
              <a:rPr lang="en-US" dirty="0" smtClean="0"/>
              <a:t>Add totals and subtotals</a:t>
            </a:r>
          </a:p>
          <a:p>
            <a:pPr eaLnBrk="1" fontAlgn="auto" hangingPunct="1">
              <a:spcAft>
                <a:spcPts val="0"/>
              </a:spcAft>
              <a:defRPr/>
            </a:pPr>
            <a:r>
              <a:rPr lang="en-US" dirty="0" smtClean="0"/>
              <a:t>Create and print mailing labels</a:t>
            </a:r>
          </a:p>
          <a:p>
            <a:pPr eaLnBrk="1" fontAlgn="auto" hangingPunct="1">
              <a:spcAft>
                <a:spcPts val="0"/>
              </a:spcAft>
              <a:defRPr/>
            </a:pPr>
            <a:endParaRPr lang="en-US" dirty="0"/>
          </a:p>
        </p:txBody>
      </p:sp>
      <p:sp>
        <p:nvSpPr>
          <p:cNvPr id="6148"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6149"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B6A7B1-BD69-4608-B50D-0628A49C59EF}" type="slidenum">
              <a:rPr lang="en-US" smtClean="0"/>
              <a:pPr fontAlgn="base">
                <a:spcBef>
                  <a:spcPct val="0"/>
                </a:spcBef>
                <a:spcAft>
                  <a:spcPct val="0"/>
                </a:spcAft>
                <a:defRPr/>
              </a:pPr>
              <a:t>3</a:t>
            </a:fld>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Grouping Controls</a:t>
            </a:r>
            <a:endParaRPr lang="en-US" dirty="0"/>
          </a:p>
        </p:txBody>
      </p:sp>
      <p:sp>
        <p:nvSpPr>
          <p:cNvPr id="33796"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33797"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A517E0-11F9-476C-92CF-B1695CEA4D43}" type="slidenum">
              <a:rPr lang="en-US" smtClean="0"/>
              <a:pPr fontAlgn="base">
                <a:spcBef>
                  <a:spcPct val="0"/>
                </a:spcBef>
                <a:spcAft>
                  <a:spcPct val="0"/>
                </a:spcAft>
                <a:defRPr/>
              </a:pPr>
              <a:t>30</a:t>
            </a:fld>
            <a:endParaRPr lang="en-US" smtClean="0"/>
          </a:p>
        </p:txBody>
      </p:sp>
      <p:pic>
        <p:nvPicPr>
          <p:cNvPr id="7" name="Content Placeholder 6" descr="FigAC7-2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Updating Grouped Controls</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t>If necessary, click any one of the grouped controls to select the group</a:t>
            </a:r>
          </a:p>
          <a:p>
            <a:pPr eaLnBrk="1" fontAlgn="auto" hangingPunct="1">
              <a:spcAft>
                <a:spcPts val="0"/>
              </a:spcAft>
              <a:defRPr/>
            </a:pPr>
            <a:r>
              <a:rPr lang="en-US" dirty="0" smtClean="0"/>
              <a:t>Click Design on the Ribbon to display the Design tab</a:t>
            </a:r>
          </a:p>
          <a:p>
            <a:pPr eaLnBrk="1" fontAlgn="auto" hangingPunct="1">
              <a:spcAft>
                <a:spcPts val="0"/>
              </a:spcAft>
              <a:defRPr/>
            </a:pPr>
            <a:r>
              <a:rPr lang="en-US" dirty="0" smtClean="0"/>
              <a:t>Click the Bold button on the Design tab to bold all the controls in the group</a:t>
            </a:r>
          </a:p>
          <a:p>
            <a:pPr eaLnBrk="1" fontAlgn="auto" hangingPunct="1">
              <a:spcAft>
                <a:spcPts val="0"/>
              </a:spcAft>
              <a:defRPr/>
            </a:pPr>
            <a:r>
              <a:rPr lang="en-US" dirty="0" smtClean="0"/>
              <a:t>Drag the right sizing handle of the Specialties Needed field to the approximate position to resize all the controls in the group</a:t>
            </a:r>
          </a:p>
          <a:p>
            <a:pPr eaLnBrk="1" fontAlgn="auto" hangingPunct="1">
              <a:spcAft>
                <a:spcPts val="0"/>
              </a:spcAft>
              <a:defRPr/>
            </a:pPr>
            <a:r>
              <a:rPr lang="en-US" dirty="0" smtClean="0"/>
              <a:t>Click the Property Sheet button on the Design tab to display the property sheet for the grouped controls</a:t>
            </a:r>
          </a:p>
          <a:p>
            <a:pPr eaLnBrk="1" fontAlgn="auto" hangingPunct="1">
              <a:spcAft>
                <a:spcPts val="0"/>
              </a:spcAft>
              <a:defRPr/>
            </a:pPr>
            <a:endParaRPr lang="en-US" dirty="0" smtClean="0"/>
          </a:p>
          <a:p>
            <a:pPr eaLnBrk="1" fontAlgn="auto" hangingPunct="1">
              <a:spcAft>
                <a:spcPts val="0"/>
              </a:spcAft>
              <a:defRPr/>
            </a:pPr>
            <a:endParaRPr lang="en-US" dirty="0"/>
          </a:p>
        </p:txBody>
      </p:sp>
      <p:sp>
        <p:nvSpPr>
          <p:cNvPr id="34820"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34821"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62914-B866-494F-B09B-6F6A501BCE99}" type="slidenum">
              <a:rPr lang="en-US" smtClean="0"/>
              <a:pPr fontAlgn="base">
                <a:spcBef>
                  <a:spcPct val="0"/>
                </a:spcBef>
                <a:spcAft>
                  <a:spcPct val="0"/>
                </a:spcAft>
                <a:defRPr/>
              </a:pPr>
              <a:t>31</a:t>
            </a:fld>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Updating Grouped Controls</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With the All tab selected, click the Border Style property box to display an arrow and then click the arrow to display the list of available border styles</a:t>
            </a:r>
          </a:p>
          <a:p>
            <a:pPr eaLnBrk="1" fontAlgn="auto" hangingPunct="1">
              <a:spcAft>
                <a:spcPts val="0"/>
              </a:spcAft>
              <a:defRPr/>
            </a:pPr>
            <a:r>
              <a:rPr lang="en-US" dirty="0" smtClean="0"/>
              <a:t>Click Solid to change the border styles for all the controls in the group to Solid</a:t>
            </a:r>
          </a:p>
          <a:p>
            <a:pPr eaLnBrk="1" fontAlgn="auto" hangingPunct="1">
              <a:spcAft>
                <a:spcPts val="0"/>
              </a:spcAft>
              <a:defRPr/>
            </a:pPr>
            <a:r>
              <a:rPr lang="en-US" dirty="0" smtClean="0"/>
              <a:t>Close the property sheet</a:t>
            </a:r>
          </a:p>
          <a:p>
            <a:pPr eaLnBrk="1" fontAlgn="auto" hangingPunct="1">
              <a:spcAft>
                <a:spcPts val="0"/>
              </a:spcAft>
              <a:defRPr/>
            </a:pPr>
            <a:endParaRPr lang="en-US" dirty="0" smtClean="0"/>
          </a:p>
        </p:txBody>
      </p:sp>
      <p:sp>
        <p:nvSpPr>
          <p:cNvPr id="3584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35845"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10AEE3-9833-4FB0-B516-ED52982255B6}" type="slidenum">
              <a:rPr lang="en-US" smtClean="0"/>
              <a:pPr fontAlgn="base">
                <a:spcBef>
                  <a:spcPct val="0"/>
                </a:spcBef>
                <a:spcAft>
                  <a:spcPct val="0"/>
                </a:spcAft>
                <a:defRPr/>
              </a:pPr>
              <a:t>32</a:t>
            </a:fld>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Updating Grouped Controls</a:t>
            </a:r>
            <a:endParaRPr lang="en-US" dirty="0"/>
          </a:p>
        </p:txBody>
      </p:sp>
      <p:sp>
        <p:nvSpPr>
          <p:cNvPr id="36868"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36869"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7B370E-8529-4B2C-A1B1-493D04FB6275}" type="slidenum">
              <a:rPr lang="en-US" smtClean="0"/>
              <a:pPr fontAlgn="base">
                <a:spcBef>
                  <a:spcPct val="0"/>
                </a:spcBef>
                <a:spcAft>
                  <a:spcPct val="0"/>
                </a:spcAft>
                <a:defRPr/>
              </a:pPr>
              <a:t>33</a:t>
            </a:fld>
            <a:endParaRPr lang="en-US" smtClean="0"/>
          </a:p>
        </p:txBody>
      </p:sp>
      <p:pic>
        <p:nvPicPr>
          <p:cNvPr id="7" name="Content Placeholder 6" descr="FigAC7-2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Updating Multiple Controls that Are Not Grouped</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t>Click the label for the Client Number control to select it</a:t>
            </a:r>
          </a:p>
          <a:p>
            <a:pPr eaLnBrk="1" fontAlgn="auto" hangingPunct="1">
              <a:spcAft>
                <a:spcPts val="0"/>
              </a:spcAft>
              <a:defRPr/>
            </a:pPr>
            <a:r>
              <a:rPr lang="en-US" dirty="0" smtClean="0"/>
              <a:t>While holding the SHIFT key down, click the labels for all the other controls in the Detail section to select them</a:t>
            </a:r>
          </a:p>
          <a:p>
            <a:pPr eaLnBrk="1" fontAlgn="auto" hangingPunct="1">
              <a:spcAft>
                <a:spcPts val="0"/>
              </a:spcAft>
              <a:defRPr/>
            </a:pPr>
            <a:r>
              <a:rPr lang="en-US" dirty="0" smtClean="0"/>
              <a:t>Release the SHIFT key</a:t>
            </a:r>
          </a:p>
          <a:p>
            <a:pPr eaLnBrk="1" fontAlgn="auto" hangingPunct="1">
              <a:spcAft>
                <a:spcPts val="0"/>
              </a:spcAft>
              <a:defRPr/>
            </a:pPr>
            <a:r>
              <a:rPr lang="en-US" dirty="0" smtClean="0"/>
              <a:t>Click the Italic button to italicize the labels</a:t>
            </a:r>
          </a:p>
          <a:p>
            <a:pPr eaLnBrk="1" fontAlgn="auto" hangingPunct="1">
              <a:spcAft>
                <a:spcPts val="0"/>
              </a:spcAft>
              <a:defRPr/>
            </a:pPr>
            <a:r>
              <a:rPr lang="en-US" dirty="0" smtClean="0"/>
              <a:t>Click in the vertical ruler to the left of the Recruiter Number Header section to select all the controls in the section</a:t>
            </a:r>
          </a:p>
          <a:p>
            <a:pPr eaLnBrk="1" fontAlgn="auto" hangingPunct="1">
              <a:spcAft>
                <a:spcPts val="0"/>
              </a:spcAft>
              <a:defRPr/>
            </a:pPr>
            <a:endParaRPr lang="en-US" dirty="0" smtClean="0"/>
          </a:p>
        </p:txBody>
      </p:sp>
      <p:sp>
        <p:nvSpPr>
          <p:cNvPr id="3789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37893"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553A09-C1D1-45F4-A8F9-B537CA3178AE}" type="slidenum">
              <a:rPr lang="en-US" smtClean="0"/>
              <a:pPr fontAlgn="base">
                <a:spcBef>
                  <a:spcPct val="0"/>
                </a:spcBef>
                <a:spcAft>
                  <a:spcPct val="0"/>
                </a:spcAft>
                <a:defRPr/>
              </a:pPr>
              <a:t>34</a:t>
            </a:fld>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Updating Multiple Controls that Are Not Grouped</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Click the Bold button on the Design tab to bold all the selected controls</a:t>
            </a:r>
          </a:p>
          <a:p>
            <a:pPr eaLnBrk="1" fontAlgn="auto" hangingPunct="1">
              <a:spcAft>
                <a:spcPts val="0"/>
              </a:spcAft>
              <a:defRPr/>
            </a:pPr>
            <a:r>
              <a:rPr lang="en-US" dirty="0" smtClean="0"/>
              <a:t>Click outside the selected controls to deselect them. Click the control containing the expression for the recruiter’s name to select it</a:t>
            </a:r>
          </a:p>
          <a:p>
            <a:pPr eaLnBrk="1" fontAlgn="auto" hangingPunct="1">
              <a:spcAft>
                <a:spcPts val="0"/>
              </a:spcAft>
              <a:defRPr/>
            </a:pPr>
            <a:r>
              <a:rPr lang="en-US" dirty="0" smtClean="0"/>
              <a:t>Drag the right sizing handle of the selected control to the approximate position</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
        <p:nvSpPr>
          <p:cNvPr id="38916"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38917"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8CD67C-8099-491F-B6D7-73B6B77C8748}" type="slidenum">
              <a:rPr lang="en-US" smtClean="0"/>
              <a:pPr fontAlgn="base">
                <a:spcBef>
                  <a:spcPct val="0"/>
                </a:spcBef>
                <a:spcAft>
                  <a:spcPct val="0"/>
                </a:spcAft>
                <a:defRPr/>
              </a:pPr>
              <a:t>35</a:t>
            </a:fld>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Adding a Sub-report</a:t>
            </a:r>
            <a:endParaRPr lang="en-US" dirty="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n-US" dirty="0" smtClean="0"/>
              <a:t>Click the Use Control Wizards button, click the Sub-form/Sub-report tool, and then move the pointer, which has changed to a plus sign with a sub-report</a:t>
            </a:r>
          </a:p>
          <a:p>
            <a:pPr eaLnBrk="1" fontAlgn="auto" hangingPunct="1">
              <a:spcAft>
                <a:spcPts val="0"/>
              </a:spcAft>
              <a:defRPr/>
            </a:pPr>
            <a:r>
              <a:rPr lang="en-US" dirty="0" smtClean="0"/>
              <a:t>Click the position to place the sub-report and display the Sub-Report Wizard dialog box. Be sure the ‘Use existing Tables and Queries’ option button is selected</a:t>
            </a:r>
          </a:p>
          <a:p>
            <a:pPr eaLnBrk="1" fontAlgn="auto" hangingPunct="1">
              <a:spcAft>
                <a:spcPts val="0"/>
              </a:spcAft>
              <a:defRPr/>
            </a:pPr>
            <a:r>
              <a:rPr lang="en-US" dirty="0" smtClean="0"/>
              <a:t>Click the Next button</a:t>
            </a:r>
          </a:p>
          <a:p>
            <a:pPr eaLnBrk="1" fontAlgn="auto" hangingPunct="1">
              <a:spcAft>
                <a:spcPts val="0"/>
              </a:spcAft>
              <a:defRPr/>
            </a:pPr>
            <a:r>
              <a:rPr lang="en-US" dirty="0" smtClean="0"/>
              <a:t>Click the Tables/Queries box arrow</a:t>
            </a:r>
          </a:p>
          <a:p>
            <a:pPr eaLnBrk="1" fontAlgn="auto" hangingPunct="1">
              <a:spcAft>
                <a:spcPts val="0"/>
              </a:spcAft>
              <a:defRPr/>
            </a:pPr>
            <a:r>
              <a:rPr lang="en-US" dirty="0" smtClean="0"/>
              <a:t>Scroll down until Query: Seminar Offerings and Seminars is visible, click Query: Seminar Offerings and Seminars, and then click the Add All Fields button to select all the fields in the query</a:t>
            </a:r>
          </a:p>
          <a:p>
            <a:pPr eaLnBrk="1" fontAlgn="auto" hangingPunct="1">
              <a:spcAft>
                <a:spcPts val="0"/>
              </a:spcAft>
              <a:defRPr/>
            </a:pPr>
            <a:endParaRPr lang="en-US" dirty="0" smtClean="0"/>
          </a:p>
          <a:p>
            <a:pPr eaLnBrk="1" fontAlgn="auto" hangingPunct="1">
              <a:spcAft>
                <a:spcPts val="0"/>
              </a:spcAft>
              <a:defRPr/>
            </a:pPr>
            <a:endParaRPr lang="en-US" dirty="0" smtClean="0"/>
          </a:p>
        </p:txBody>
      </p:sp>
      <p:sp>
        <p:nvSpPr>
          <p:cNvPr id="39940"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39941"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F67849-C9D9-4156-AEFA-2AD669E724EC}" type="slidenum">
              <a:rPr lang="en-US" smtClean="0"/>
              <a:pPr fontAlgn="base">
                <a:spcBef>
                  <a:spcPct val="0"/>
                </a:spcBef>
                <a:spcAft>
                  <a:spcPct val="0"/>
                </a:spcAft>
                <a:defRPr/>
              </a:pPr>
              <a:t>36</a:t>
            </a:fld>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Adding a Sub-report</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Click the Next button, type Seminar Offerings by Client as the name of the sub-report, and then click the Finish button to add the sub-report</a:t>
            </a:r>
          </a:p>
          <a:p>
            <a:pPr eaLnBrk="1" fontAlgn="auto" hangingPunct="1">
              <a:spcAft>
                <a:spcPts val="0"/>
              </a:spcAft>
              <a:defRPr/>
            </a:pPr>
            <a:r>
              <a:rPr lang="en-US" dirty="0" smtClean="0"/>
              <a:t>Click outside the sub-report to deselect the sub-report.</a:t>
            </a:r>
          </a:p>
          <a:p>
            <a:pPr eaLnBrk="1" fontAlgn="auto" hangingPunct="1">
              <a:spcAft>
                <a:spcPts val="0"/>
              </a:spcAft>
              <a:defRPr/>
            </a:pPr>
            <a:r>
              <a:rPr lang="en-US" dirty="0" smtClean="0"/>
              <a:t>Click the Save button on the Quick Access Toolbar to save your changes</a:t>
            </a:r>
          </a:p>
          <a:p>
            <a:pPr eaLnBrk="1" fontAlgn="auto" hangingPunct="1">
              <a:spcAft>
                <a:spcPts val="0"/>
              </a:spcAft>
              <a:defRPr/>
            </a:pPr>
            <a:r>
              <a:rPr lang="en-US" dirty="0" smtClean="0"/>
              <a:t>Close the Recruiter Master List report</a:t>
            </a:r>
          </a:p>
          <a:p>
            <a:pPr eaLnBrk="1" fontAlgn="auto" hangingPunct="1">
              <a:spcAft>
                <a:spcPts val="0"/>
              </a:spcAft>
              <a:defRPr/>
            </a:pPr>
            <a:endParaRPr lang="en-US" dirty="0" smtClean="0"/>
          </a:p>
        </p:txBody>
      </p:sp>
      <p:sp>
        <p:nvSpPr>
          <p:cNvPr id="4096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40965"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83BC1E-F7CB-41BB-931B-31590ADA88DF}" type="slidenum">
              <a:rPr lang="en-US" smtClean="0"/>
              <a:pPr fontAlgn="base">
                <a:spcBef>
                  <a:spcPct val="0"/>
                </a:spcBef>
                <a:spcAft>
                  <a:spcPct val="0"/>
                </a:spcAft>
                <a:defRPr/>
              </a:pPr>
              <a:t>37</a:t>
            </a:fld>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Adding a Sub-report</a:t>
            </a:r>
            <a:endParaRPr lang="en-US" dirty="0"/>
          </a:p>
        </p:txBody>
      </p:sp>
      <p:sp>
        <p:nvSpPr>
          <p:cNvPr id="41988"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41989"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744BD9-22D9-46B7-9FA7-FAC13AD85551}" type="slidenum">
              <a:rPr lang="en-US" smtClean="0"/>
              <a:pPr fontAlgn="base">
                <a:spcBef>
                  <a:spcPct val="0"/>
                </a:spcBef>
                <a:spcAft>
                  <a:spcPct val="0"/>
                </a:spcAft>
                <a:defRPr/>
              </a:pPr>
              <a:t>38</a:t>
            </a:fld>
            <a:endParaRPr lang="en-US" smtClean="0"/>
          </a:p>
        </p:txBody>
      </p:sp>
      <p:pic>
        <p:nvPicPr>
          <p:cNvPr id="7" name="Content Placeholder 6" descr="FigAC7-3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Opening the Sub-report in Design View </a:t>
            </a:r>
            <a:endParaRPr lang="en-US" dirty="0"/>
          </a:p>
        </p:txBody>
      </p:sp>
      <p:sp>
        <p:nvSpPr>
          <p:cNvPr id="3" name="Content Placeholder 2"/>
          <p:cNvSpPr>
            <a:spLocks noGrp="1"/>
          </p:cNvSpPr>
          <p:nvPr>
            <p:ph idx="1"/>
          </p:nvPr>
        </p:nvSpPr>
        <p:spPr/>
        <p:txBody>
          <a:bodyPr/>
          <a:lstStyle/>
          <a:p>
            <a:pPr eaLnBrk="1" hangingPunct="1">
              <a:defRPr/>
            </a:pPr>
            <a:r>
              <a:rPr lang="en-US" dirty="0" smtClean="0"/>
              <a:t>Show the Navigation Pane, scroll down so that the Seminar Offerings by Client report appears, and then right-click the Seminar Offerings by Client report to produce a shortcut menu</a:t>
            </a:r>
          </a:p>
          <a:p>
            <a:pPr eaLnBrk="1" hangingPunct="1">
              <a:defRPr/>
            </a:pPr>
            <a:r>
              <a:rPr lang="en-US" dirty="0" smtClean="0"/>
              <a:t>Click Design View on the shortcut menu to open the sub-report in Design view</a:t>
            </a:r>
          </a:p>
          <a:p>
            <a:pPr eaLnBrk="1" hangingPunct="1">
              <a:defRPr/>
            </a:pPr>
            <a:r>
              <a:rPr lang="en-US" dirty="0" smtClean="0"/>
              <a:t>Hide the Navigation Pane</a:t>
            </a:r>
          </a:p>
          <a:p>
            <a:pPr eaLnBrk="1" hangingPunct="1">
              <a:defRPr/>
            </a:pPr>
            <a:r>
              <a:rPr lang="en-US" dirty="0" smtClean="0"/>
              <a:t>Click the Client Number control in the Detail section to select the control</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1AE620EE-6B28-4695-8D7A-4D79B41668DE}"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Plan Ahead</a:t>
            </a:r>
            <a:endParaRPr lang="en-US" dirty="0"/>
          </a:p>
        </p:txBody>
      </p:sp>
      <p:sp>
        <p:nvSpPr>
          <p:cNvPr id="3" name="Content Placeholder 2"/>
          <p:cNvSpPr>
            <a:spLocks noGrp="1"/>
          </p:cNvSpPr>
          <p:nvPr>
            <p:ph idx="1"/>
          </p:nvPr>
        </p:nvSpPr>
        <p:spPr/>
        <p:txBody>
          <a:bodyPr rtlCol="0">
            <a:normAutofit fontScale="92500"/>
          </a:bodyPr>
          <a:lstStyle/>
          <a:p>
            <a:pPr eaLnBrk="1" fontAlgn="auto" hangingPunct="1">
              <a:spcAft>
                <a:spcPts val="0"/>
              </a:spcAft>
              <a:defRPr/>
            </a:pPr>
            <a:r>
              <a:rPr lang="en-US" dirty="0" smtClean="0"/>
              <a:t>Determine the intended audience and purpose of the report</a:t>
            </a:r>
          </a:p>
          <a:p>
            <a:pPr eaLnBrk="1" fontAlgn="auto" hangingPunct="1">
              <a:spcAft>
                <a:spcPts val="0"/>
              </a:spcAft>
              <a:defRPr/>
            </a:pPr>
            <a:r>
              <a:rPr lang="en-US" dirty="0" smtClean="0"/>
              <a:t>Determine the source of data for the report</a:t>
            </a:r>
          </a:p>
          <a:p>
            <a:pPr eaLnBrk="1" fontAlgn="auto" hangingPunct="1">
              <a:spcAft>
                <a:spcPts val="0"/>
              </a:spcAft>
              <a:defRPr/>
            </a:pPr>
            <a:r>
              <a:rPr lang="en-US" dirty="0" smtClean="0"/>
              <a:t>Determine the fields that belong on the report</a:t>
            </a:r>
          </a:p>
          <a:p>
            <a:pPr eaLnBrk="1" fontAlgn="auto" hangingPunct="1">
              <a:spcAft>
                <a:spcPts val="0"/>
              </a:spcAft>
              <a:defRPr/>
            </a:pPr>
            <a:r>
              <a:rPr lang="en-US" dirty="0" smtClean="0"/>
              <a:t>Determine the organization of the report</a:t>
            </a:r>
          </a:p>
          <a:p>
            <a:pPr eaLnBrk="1" fontAlgn="auto" hangingPunct="1">
              <a:spcAft>
                <a:spcPts val="0"/>
              </a:spcAft>
              <a:defRPr/>
            </a:pPr>
            <a:r>
              <a:rPr lang="en-US" dirty="0" smtClean="0"/>
              <a:t>Determine any calculations required for the report</a:t>
            </a:r>
          </a:p>
          <a:p>
            <a:pPr eaLnBrk="1" fontAlgn="auto" hangingPunct="1">
              <a:spcAft>
                <a:spcPts val="0"/>
              </a:spcAft>
              <a:defRPr/>
            </a:pPr>
            <a:r>
              <a:rPr lang="en-US" dirty="0" smtClean="0"/>
              <a:t>Determine the format and style of the report</a:t>
            </a:r>
          </a:p>
          <a:p>
            <a:pPr eaLnBrk="1" fontAlgn="auto" hangingPunct="1">
              <a:spcAft>
                <a:spcPts val="0"/>
              </a:spcAft>
              <a:defRPr/>
            </a:pPr>
            <a:r>
              <a:rPr lang="en-US" dirty="0" smtClean="0"/>
              <a:t>For mailing labels, determine the contents, order, and type of </a:t>
            </a:r>
            <a:r>
              <a:rPr lang="en-US" dirty="0" smtClean="0"/>
              <a:t>label</a:t>
            </a:r>
            <a:endParaRPr lang="en-US" dirty="0" smtClean="0"/>
          </a:p>
        </p:txBody>
      </p:sp>
      <p:sp>
        <p:nvSpPr>
          <p:cNvPr id="717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7173"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E2D5A1-9F45-4CA0-A685-685810D95789}" type="slidenum">
              <a:rPr lang="en-US" smtClean="0"/>
              <a:pPr fontAlgn="base">
                <a:spcBef>
                  <a:spcPct val="0"/>
                </a:spcBef>
                <a:spcAft>
                  <a:spcPct val="0"/>
                </a:spcAft>
                <a:defRPr/>
              </a:pPr>
              <a:t>4</a:t>
            </a:fld>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Opening the Sub-report in Design View </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C44C4C2B-8224-4B43-BDD5-05DE6F2E6C61}" type="slidenum">
              <a:rPr lang="en-US" smtClean="0"/>
              <a:pPr>
                <a:defRPr/>
              </a:pPr>
              <a:t>40</a:t>
            </a:fld>
            <a:endParaRPr lang="en-US" dirty="0"/>
          </a:p>
        </p:txBody>
      </p:sp>
      <p:pic>
        <p:nvPicPr>
          <p:cNvPr id="7" name="Content Placeholder 6" descr="FigAC7-3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the Controls in the Sub-report</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With the Client Number control selected, press the DELETE key to delete the control</a:t>
            </a:r>
          </a:p>
          <a:p>
            <a:pPr eaLnBrk="1" hangingPunct="1">
              <a:defRPr/>
            </a:pPr>
            <a:r>
              <a:rPr lang="en-US" sz="2400" dirty="0" smtClean="0"/>
              <a:t>Change the labels in the Report Header section to match those shown in Figure 7–38. </a:t>
            </a:r>
            <a:r>
              <a:rPr lang="en-US" sz="2400" dirty="0" smtClean="0"/>
              <a:t>To extend a heading over two lines, click prior to the second word to produce an insertion point and then press SHIFT+ENTER to move the second word to a second </a:t>
            </a:r>
            <a:r>
              <a:rPr lang="en-US" sz="2400" dirty="0" smtClean="0"/>
              <a:t>line</a:t>
            </a:r>
            <a:endParaRPr lang="en-US" sz="2400" dirty="0" smtClean="0"/>
          </a:p>
          <a:p>
            <a:pPr eaLnBrk="1" hangingPunct="1">
              <a:defRPr/>
            </a:pPr>
            <a:r>
              <a:rPr lang="en-US" sz="2400" dirty="0" smtClean="0"/>
              <a:t>Change the sizes of the controls to match those in the figure by selecting the controls and dragging the sizing handles.</a:t>
            </a:r>
          </a:p>
          <a:p>
            <a:pPr eaLnBrk="1" hangingPunct="1">
              <a:defRPr/>
            </a:pPr>
            <a:r>
              <a:rPr lang="en-US" sz="2400" dirty="0" smtClean="0"/>
              <a:t>Use the alignment buttons on the Design tab to change the alignment to Center or Right as necessary to match the labels in the figure</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C1A98753-EB84-41AA-97BC-1CB2D3FC1A43}"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the Controls in the Sub-report</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C77A24CB-2D0E-4964-ABB6-5A1D299E3331}" type="slidenum">
              <a:rPr lang="en-US" smtClean="0"/>
              <a:pPr>
                <a:defRPr/>
              </a:pPr>
              <a:t>42</a:t>
            </a:fld>
            <a:endParaRPr lang="en-US" dirty="0"/>
          </a:p>
        </p:txBody>
      </p:sp>
      <p:pic>
        <p:nvPicPr>
          <p:cNvPr id="7" name="Content Placeholder 6" descr="FigAC7-3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Changing the Can Grow Property</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Seminar Description control to select it</a:t>
            </a:r>
          </a:p>
          <a:p>
            <a:pPr eaLnBrk="1" hangingPunct="1">
              <a:defRPr/>
            </a:pPr>
            <a:r>
              <a:rPr lang="en-US" dirty="0" smtClean="0"/>
              <a:t>Click the Property Sheet button on the Design tab to display the property sheet</a:t>
            </a:r>
          </a:p>
          <a:p>
            <a:pPr eaLnBrk="1" hangingPunct="1">
              <a:defRPr/>
            </a:pPr>
            <a:r>
              <a:rPr lang="en-US" dirty="0" smtClean="0"/>
              <a:t>With the All tab selected, scroll down until the Can Grow property appears, click the Can Grow property box arrow to display the list of possible values for the Can Grow property</a:t>
            </a:r>
          </a:p>
          <a:p>
            <a:pPr eaLnBrk="1" hangingPunct="1">
              <a:defRPr/>
            </a:pPr>
            <a:r>
              <a:rPr lang="en-US" dirty="0" smtClean="0"/>
              <a:t>Click Yes in the list</a:t>
            </a:r>
          </a:p>
          <a:p>
            <a:pPr eaLnBrk="1" hangingPunct="1">
              <a:defRPr/>
            </a:pPr>
            <a:r>
              <a:rPr lang="en-US" dirty="0" smtClean="0"/>
              <a:t>Close the property sheet</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A850CCBB-F59F-471D-83C1-36267BBE0AD4}"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Changing the Can Grow Property</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C3DB72CE-2E86-44D9-B6A6-B624C6944D1F}" type="slidenum">
              <a:rPr lang="en-US" smtClean="0"/>
              <a:pPr>
                <a:defRPr/>
              </a:pPr>
              <a:t>44</a:t>
            </a:fld>
            <a:endParaRPr lang="en-US" dirty="0"/>
          </a:p>
        </p:txBody>
      </p:sp>
      <p:pic>
        <p:nvPicPr>
          <p:cNvPr id="7" name="Content Placeholder 6" descr="FigAC7-3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Changing the Appearance of the Controls in the Sub-report</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Drag the right boundary of the sub-report to the approximation position</a:t>
            </a:r>
            <a:endParaRPr lang="en-US" sz="2800" b="1" dirty="0" smtClean="0"/>
          </a:p>
          <a:p>
            <a:pPr eaLnBrk="1" hangingPunct="1">
              <a:defRPr/>
            </a:pPr>
            <a:r>
              <a:rPr lang="en-US" sz="2800" dirty="0" smtClean="0"/>
              <a:t>Click the ruler to the left of the controls in the Detail section to select the controls, and then click the Bold button on the Design tab to bold the controls</a:t>
            </a:r>
          </a:p>
          <a:p>
            <a:pPr eaLnBrk="1" hangingPunct="1">
              <a:defRPr/>
            </a:pPr>
            <a:r>
              <a:rPr lang="en-US" sz="2800" dirty="0" smtClean="0"/>
              <a:t>Click the ruler to the left of the labels in the Report Header section to select the labels, and then click the Italic button on the Design tab to italicize the controls</a:t>
            </a:r>
          </a:p>
          <a:p>
            <a:pPr eaLnBrk="1" hangingPunct="1">
              <a:defRPr/>
            </a:pPr>
            <a:r>
              <a:rPr lang="en-US" sz="2800" dirty="0" smtClean="0"/>
              <a:t>Click the Save button on the Quick Access Toolbar to save the changes</a:t>
            </a:r>
          </a:p>
          <a:p>
            <a:pPr eaLnBrk="1" hangingPunct="1">
              <a:defRPr/>
            </a:pPr>
            <a:r>
              <a:rPr lang="en-US" sz="2800" dirty="0" smtClean="0"/>
              <a:t>Close the Seminar Offerings by Client sub-report</a:t>
            </a:r>
            <a:endParaRPr lang="en-US" sz="2800"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1640CDCF-F254-4EFA-9604-1B2DE04D6C84}"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Changing the Appearance of the Controls in the Sub-report</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9106BC11-6299-4CDB-BEE1-1D9103EDAC72}" type="slidenum">
              <a:rPr lang="en-US" smtClean="0"/>
              <a:pPr>
                <a:defRPr/>
              </a:pPr>
              <a:t>46</a:t>
            </a:fld>
            <a:endParaRPr lang="en-US" dirty="0"/>
          </a:p>
        </p:txBody>
      </p:sp>
      <p:pic>
        <p:nvPicPr>
          <p:cNvPr id="7" name="Content Placeholder 6" descr="FigAC7-4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Resizing the Sub-report and the Report</a:t>
            </a:r>
            <a:endParaRPr lang="en-US" dirty="0"/>
          </a:p>
        </p:txBody>
      </p:sp>
      <p:sp>
        <p:nvSpPr>
          <p:cNvPr id="3" name="Content Placeholder 2"/>
          <p:cNvSpPr>
            <a:spLocks noGrp="1"/>
          </p:cNvSpPr>
          <p:nvPr>
            <p:ph idx="1"/>
          </p:nvPr>
        </p:nvSpPr>
        <p:spPr/>
        <p:txBody>
          <a:bodyPr/>
          <a:lstStyle/>
          <a:p>
            <a:pPr eaLnBrk="1" hangingPunct="1">
              <a:defRPr/>
            </a:pPr>
            <a:r>
              <a:rPr lang="en-US" dirty="0" smtClean="0"/>
              <a:t>Show the Navigation Pane</a:t>
            </a:r>
          </a:p>
          <a:p>
            <a:pPr eaLnBrk="1" hangingPunct="1">
              <a:defRPr/>
            </a:pPr>
            <a:r>
              <a:rPr lang="en-US" dirty="0" smtClean="0"/>
              <a:t>Open the Recruiter Master List in Design view</a:t>
            </a:r>
          </a:p>
          <a:p>
            <a:pPr eaLnBrk="1" hangingPunct="1">
              <a:defRPr/>
            </a:pPr>
            <a:r>
              <a:rPr lang="en-US" dirty="0" smtClean="0"/>
              <a:t>Click the sub-report and then drag the right sizing handle to change the size to the approximate size shown in Figure 7–41, and then drag the sub-report to the approximate position shown in the figure</a:t>
            </a:r>
          </a:p>
          <a:p>
            <a:pPr eaLnBrk="1" hangingPunct="1">
              <a:defRPr/>
            </a:pPr>
            <a:r>
              <a:rPr lang="en-US" dirty="0" smtClean="0"/>
              <a:t>Drag the right boundary of the report to the approximate position shown in the figure</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B2D4253D-9226-452D-ABCE-CC32EF10D2B9}"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Resizing the Sub-report and the Report</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9ABB4470-6176-4313-9233-1F3EBA297A4C}" type="slidenum">
              <a:rPr lang="en-US" smtClean="0"/>
              <a:pPr>
                <a:defRPr/>
              </a:pPr>
              <a:t>48</a:t>
            </a:fld>
            <a:endParaRPr lang="en-US" dirty="0"/>
          </a:p>
        </p:txBody>
      </p:sp>
      <p:pic>
        <p:nvPicPr>
          <p:cNvPr id="7" name="Content Placeholder 6" descr="FigAC7-4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Section Properties</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Click the label for the sub-report (the label that reads Seminar Offerings by Client), and then press the DELETE key to delete the label</a:t>
            </a:r>
          </a:p>
          <a:p>
            <a:pPr eaLnBrk="1" hangingPunct="1">
              <a:defRPr/>
            </a:pPr>
            <a:r>
              <a:rPr lang="en-US" sz="2400" dirty="0" smtClean="0"/>
              <a:t>Click the Recruiter Number Header bar to select the header and then click the Property Sheet button on the Design tab to display the property sheet</a:t>
            </a:r>
          </a:p>
          <a:p>
            <a:pPr eaLnBrk="1" hangingPunct="1">
              <a:defRPr/>
            </a:pPr>
            <a:r>
              <a:rPr lang="en-US" sz="2400" dirty="0" smtClean="0"/>
              <a:t>With the All tab selected, click the Repeat Section property box, click the arrow that appears, and then click Yes to cause the contents of the group header to appear at the top of each page</a:t>
            </a:r>
          </a:p>
          <a:p>
            <a:pPr eaLnBrk="1" hangingPunct="1">
              <a:defRPr/>
            </a:pPr>
            <a:r>
              <a:rPr lang="en-US" sz="2400" dirty="0" smtClean="0"/>
              <a:t>Click the Force New Page property box, click the arrow that appears, and then click Before Section to cause a new group to begin at the top of the next page </a:t>
            </a:r>
          </a:p>
          <a:p>
            <a:pPr eaLnBrk="1" hangingPunct="1">
              <a:defRPr/>
            </a:pPr>
            <a:r>
              <a:rPr lang="en-US" sz="2400" dirty="0" smtClean="0"/>
              <a:t>Close the property sheet</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AD0E12D9-2A32-4B63-9710-1F418F5BC657}"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Starting Access</a:t>
            </a:r>
            <a:endParaRPr lang="en-US" dirty="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n-US" dirty="0" smtClean="0"/>
              <a:t>Note: If you are using Windows XP, refer to Appendix F for alternate steps</a:t>
            </a:r>
          </a:p>
          <a:p>
            <a:pPr eaLnBrk="1" fontAlgn="auto" hangingPunct="1">
              <a:spcAft>
                <a:spcPts val="0"/>
              </a:spcAft>
              <a:defRPr/>
            </a:pPr>
            <a:r>
              <a:rPr lang="en-US" dirty="0" smtClean="0"/>
              <a:t>Click the Start button on the Windows Vista taskbar to display the Start menu</a:t>
            </a:r>
          </a:p>
          <a:p>
            <a:pPr eaLnBrk="1" fontAlgn="auto" hangingPunct="1">
              <a:spcAft>
                <a:spcPts val="0"/>
              </a:spcAft>
              <a:defRPr/>
            </a:pPr>
            <a:r>
              <a:rPr lang="en-US" dirty="0" smtClean="0"/>
              <a:t>Click All Programs at the bottom of the left pane on the Start menu to display the All Programs list, and then click Microsoft Office on the All Programs list to display the Microsoft Office list</a:t>
            </a:r>
          </a:p>
          <a:p>
            <a:pPr eaLnBrk="1" fontAlgn="auto" hangingPunct="1">
              <a:spcAft>
                <a:spcPts val="0"/>
              </a:spcAft>
              <a:defRPr/>
            </a:pPr>
            <a:r>
              <a:rPr lang="en-US" dirty="0" smtClean="0"/>
              <a:t>Click Microsoft Office Access 2007 on the Microsoft Office list to start Access and display the Getting Started with Microsoft Office Access window</a:t>
            </a:r>
          </a:p>
          <a:p>
            <a:pPr eaLnBrk="1" fontAlgn="auto" hangingPunct="1">
              <a:spcAft>
                <a:spcPts val="0"/>
              </a:spcAft>
              <a:defRPr/>
            </a:pPr>
            <a:r>
              <a:rPr lang="en-US" dirty="0" smtClean="0"/>
              <a:t>If the Access window is not maximized, click the Maximize button on its title bar to maximize the </a:t>
            </a:r>
            <a:r>
              <a:rPr lang="en-US" dirty="0" smtClean="0"/>
              <a:t>window</a:t>
            </a:r>
            <a:endParaRPr lang="en-US" b="1" dirty="0" smtClean="0"/>
          </a:p>
          <a:p>
            <a:pPr eaLnBrk="1" fontAlgn="auto" hangingPunct="1">
              <a:spcAft>
                <a:spcPts val="0"/>
              </a:spcAft>
              <a:defRPr/>
            </a:pPr>
            <a:endParaRPr lang="en-US" dirty="0"/>
          </a:p>
        </p:txBody>
      </p:sp>
      <p:sp>
        <p:nvSpPr>
          <p:cNvPr id="8196"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8197"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11A3D5-9D48-480D-8F9D-90156F50CC74}" type="slidenum">
              <a:rPr lang="en-US" smtClean="0"/>
              <a:pPr fontAlgn="base">
                <a:spcBef>
                  <a:spcPct val="0"/>
                </a:spcBef>
                <a:spcAft>
                  <a:spcPct val="0"/>
                </a:spcAft>
                <a:defRPr/>
              </a:pPr>
              <a:t>5</a:t>
            </a:fld>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Modifying Section Properties</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AC0F434E-AF35-4F4E-9042-6D079FC68609}" type="slidenum">
              <a:rPr lang="en-US" smtClean="0"/>
              <a:pPr>
                <a:defRPr/>
              </a:pPr>
              <a:t>50</a:t>
            </a:fld>
            <a:endParaRPr lang="en-US" dirty="0"/>
          </a:p>
        </p:txBody>
      </p:sp>
      <p:pic>
        <p:nvPicPr>
          <p:cNvPr id="7" name="Content Placeholder 6" descr="FigAC7-4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Title, Page Number, and Date</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Title button on the Design tab to add a title and then drag the title to the middle of the Report Header section</a:t>
            </a:r>
          </a:p>
          <a:p>
            <a:pPr eaLnBrk="1" hangingPunct="1">
              <a:defRPr/>
            </a:pPr>
            <a:r>
              <a:rPr lang="en-US" sz="2800" dirty="0" smtClean="0"/>
              <a:t>Click the Insert Page Number button on the Design tab to display the Page Numbers dialog box</a:t>
            </a:r>
          </a:p>
          <a:p>
            <a:pPr eaLnBrk="1" hangingPunct="1">
              <a:defRPr/>
            </a:pPr>
            <a:r>
              <a:rPr lang="en-US" sz="2800" dirty="0" smtClean="0"/>
              <a:t>Be sure Page N and Top of Page [Header] option buttons are selected and then, if necessary, click the Alignment arrow and select Left</a:t>
            </a:r>
          </a:p>
          <a:p>
            <a:pPr eaLnBrk="1" hangingPunct="1">
              <a:defRPr/>
            </a:pPr>
            <a:r>
              <a:rPr lang="en-US" sz="2800" dirty="0" smtClean="0"/>
              <a:t>Click the OK button to add the page number</a:t>
            </a:r>
          </a:p>
          <a:p>
            <a:pPr eaLnBrk="1" hangingPunct="1">
              <a:defRPr/>
            </a:pPr>
            <a:r>
              <a:rPr lang="en-US" sz="2800" dirty="0" smtClean="0"/>
              <a:t>Click the Date &amp; Time button on the Design tab to display the Date and Time dialog box</a:t>
            </a:r>
          </a:p>
          <a:p>
            <a:pPr eaLnBrk="1" hangingPunct="1">
              <a:defRPr/>
            </a:pPr>
            <a:endParaRPr lang="en-US" b="1"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30928C0D-1C3E-4378-91DC-F2D13EA6BFC5}"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Title, Page Number, and Date</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option button for the third date format and click the Include Time check box to remove the check mark</a:t>
            </a:r>
          </a:p>
          <a:p>
            <a:pPr eaLnBrk="1" hangingPunct="1">
              <a:defRPr/>
            </a:pPr>
            <a:r>
              <a:rPr lang="en-US" dirty="0" smtClean="0"/>
              <a:t>Click the OK button to add the date to the Report Header</a:t>
            </a:r>
          </a:p>
          <a:p>
            <a:pPr eaLnBrk="1" hangingPunct="1">
              <a:defRPr/>
            </a:pPr>
            <a:r>
              <a:rPr lang="en-US" dirty="0" smtClean="0"/>
              <a:t>Drag the Date control to the position shown in</a:t>
            </a:r>
          </a:p>
          <a:p>
            <a:pPr eaLnBrk="1" hangingPunct="1">
              <a:defRPr/>
            </a:pPr>
            <a:r>
              <a:rPr lang="en-US" dirty="0" smtClean="0"/>
              <a:t>Drag the boundary of the report to the position shown in the figure</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53A95C9A-0509-4538-8837-9D469D3EDF48}"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Title, Page Number, and Date</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C89F20B5-B64D-4DF5-AA9B-DAF76BEF5642}" type="slidenum">
              <a:rPr lang="en-US" smtClean="0"/>
              <a:pPr>
                <a:defRPr/>
              </a:pPr>
              <a:t>53</a:t>
            </a:fld>
            <a:endParaRPr lang="en-US" dirty="0"/>
          </a:p>
        </p:txBody>
      </p:sp>
      <p:pic>
        <p:nvPicPr>
          <p:cNvPr id="7" name="Content Placeholder 6" descr="FigAC7-4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Saving and Closing the Report</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Save button on the Quick Access Toolbar to save the report</a:t>
            </a:r>
          </a:p>
          <a:p>
            <a:pPr eaLnBrk="1" hangingPunct="1">
              <a:defRPr/>
            </a:pPr>
            <a:r>
              <a:rPr lang="en-US" dirty="0" smtClean="0"/>
              <a:t>Close the report by clicking the Close ‘Recruiter Master List’ button</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EFF0A36A-1BCB-4461-BF3E-BC99654D36AC}"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Printing the Report</a:t>
            </a:r>
            <a:endParaRPr lang="en-US" dirty="0"/>
          </a:p>
        </p:txBody>
      </p:sp>
      <p:sp>
        <p:nvSpPr>
          <p:cNvPr id="3" name="Content Placeholder 2"/>
          <p:cNvSpPr>
            <a:spLocks noGrp="1"/>
          </p:cNvSpPr>
          <p:nvPr>
            <p:ph idx="1"/>
          </p:nvPr>
        </p:nvSpPr>
        <p:spPr/>
        <p:txBody>
          <a:bodyPr/>
          <a:lstStyle/>
          <a:p>
            <a:pPr eaLnBrk="1" hangingPunct="1">
              <a:defRPr/>
            </a:pPr>
            <a:r>
              <a:rPr lang="en-US" dirty="0" smtClean="0"/>
              <a:t>Show the Navigation Pane, ensure the Recruiter Master List report is selected, and then click the Office Button to display the Microsoft Office Button menu</a:t>
            </a:r>
          </a:p>
          <a:p>
            <a:pPr eaLnBrk="1" hangingPunct="1">
              <a:defRPr/>
            </a:pPr>
            <a:r>
              <a:rPr lang="en-US" dirty="0" smtClean="0"/>
              <a:t>Point to Print on the Office Button menu and then click Quick Print on the Print submenu to print the report</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34DE3A54-F43E-4070-8996-EAD7AA23AD5C}"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a Second Report</a:t>
            </a:r>
            <a:endParaRPr lang="en-US" dirty="0"/>
          </a:p>
        </p:txBody>
      </p:sp>
      <p:sp>
        <p:nvSpPr>
          <p:cNvPr id="3" name="Content Placeholder 2"/>
          <p:cNvSpPr>
            <a:spLocks noGrp="1"/>
          </p:cNvSpPr>
          <p:nvPr>
            <p:ph idx="1"/>
          </p:nvPr>
        </p:nvSpPr>
        <p:spPr/>
        <p:txBody>
          <a:bodyPr/>
          <a:lstStyle/>
          <a:p>
            <a:pPr eaLnBrk="1" hangingPunct="1">
              <a:defRPr/>
            </a:pPr>
            <a:r>
              <a:rPr lang="en-US" sz="2300" dirty="0" smtClean="0"/>
              <a:t>Hide the Navigation Pane</a:t>
            </a:r>
          </a:p>
          <a:p>
            <a:pPr eaLnBrk="1" hangingPunct="1">
              <a:defRPr/>
            </a:pPr>
            <a:r>
              <a:rPr lang="en-US" sz="2300" dirty="0" smtClean="0"/>
              <a:t>Click Create on the Ribbon to display the Create tab and then click the Report Design button on the Ribbon to create a report in Design view</a:t>
            </a:r>
          </a:p>
          <a:p>
            <a:pPr eaLnBrk="1" hangingPunct="1">
              <a:defRPr/>
            </a:pPr>
            <a:r>
              <a:rPr lang="en-US" sz="2300" dirty="0" smtClean="0"/>
              <a:t>Ensure the selector for the entire report, which is the box in the upper-left corner of the report, is selected and then click the Property Sheet button on the Design tab to display a property sheet</a:t>
            </a:r>
          </a:p>
          <a:p>
            <a:pPr eaLnBrk="1" hangingPunct="1">
              <a:defRPr/>
            </a:pPr>
            <a:r>
              <a:rPr lang="en-US" sz="2300" dirty="0" smtClean="0"/>
              <a:t>With the All tab selected, click the Record Source property box, click the arrow that appears, and then click the Recruiters and Clients query to select the query as the record source for the report</a:t>
            </a:r>
          </a:p>
          <a:p>
            <a:pPr eaLnBrk="1" hangingPunct="1">
              <a:defRPr/>
            </a:pPr>
            <a:r>
              <a:rPr lang="en-US" sz="2300" dirty="0" smtClean="0"/>
              <a:t>Close the property sheet by clicking the Property Sheet button on the Design tab</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8F9B89BF-C312-4B6C-AEA3-CB665936DA9F}"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a Second Report</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Group &amp; Sort button to display the Group, Sort, and Total pane</a:t>
            </a:r>
          </a:p>
          <a:p>
            <a:pPr eaLnBrk="1" hangingPunct="1">
              <a:defRPr/>
            </a:pPr>
            <a:r>
              <a:rPr lang="en-US" sz="2800" dirty="0" smtClean="0"/>
              <a:t>Click the ‘Add a group’ button to display the list of available fields for grouping and then click the Recruiter Number field to group by Recruiter Number</a:t>
            </a:r>
          </a:p>
          <a:p>
            <a:pPr eaLnBrk="1" hangingPunct="1">
              <a:defRPr/>
            </a:pPr>
            <a:r>
              <a:rPr lang="en-US" sz="2800" dirty="0" smtClean="0"/>
              <a:t>Click the ‘Add a sort’ button to display the list of available fields for sorting, and then click the Client Number field to sort by Client Number</a:t>
            </a:r>
          </a:p>
          <a:p>
            <a:pPr eaLnBrk="1" hangingPunct="1">
              <a:defRPr/>
            </a:pPr>
            <a:r>
              <a:rPr lang="en-US" sz="2800" dirty="0" smtClean="0"/>
              <a:t>Remove the Group, Sort, and Total pane by clicking the Group &amp; Sort button on the Design tab</a:t>
            </a:r>
          </a:p>
          <a:p>
            <a:pPr eaLnBrk="1" hangingPunct="1">
              <a:defRPr/>
            </a:pPr>
            <a:endParaRPr lang="en-US" sz="2800"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08D038F7-51BB-4229-9B7E-98B41C1835E5}"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Field to the Report</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Add Existing Fields button on the Design tab to add a field list</a:t>
            </a:r>
          </a:p>
          <a:p>
            <a:pPr eaLnBrk="1" hangingPunct="1">
              <a:defRPr/>
            </a:pPr>
            <a:r>
              <a:rPr lang="en-US" sz="2800" dirty="0" smtClean="0"/>
              <a:t>If necessary, click the ‘Show only fields in the current record source’ link at the bottom of the field list to display only those fields in the Recruiters and Clients query</a:t>
            </a:r>
          </a:p>
          <a:p>
            <a:pPr eaLnBrk="1" hangingPunct="1">
              <a:defRPr/>
            </a:pPr>
            <a:r>
              <a:rPr lang="en-US" sz="2800" dirty="0" smtClean="0"/>
              <a:t>Drag the Recruiter Number field to the approximate position</a:t>
            </a:r>
          </a:p>
          <a:p>
            <a:pPr eaLnBrk="1" hangingPunct="1">
              <a:defRPr/>
            </a:pPr>
            <a:r>
              <a:rPr lang="en-US" sz="2800" dirty="0" smtClean="0"/>
              <a:t>Click the label for the Recruiter Number control to select it</a:t>
            </a:r>
          </a:p>
          <a:p>
            <a:pPr eaLnBrk="1" hangingPunct="1">
              <a:defRPr/>
            </a:pPr>
            <a:r>
              <a:rPr lang="en-US" sz="2800" dirty="0" smtClean="0"/>
              <a:t>Click Home on the Ribbon to display the Home tab</a:t>
            </a:r>
          </a:p>
          <a:p>
            <a:pPr eaLnBrk="1" hangingPunct="1">
              <a:defRPr/>
            </a:pPr>
            <a:endParaRPr lang="en-US" dirty="0" smtClean="0"/>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0433274D-4C4D-477F-AFE9-1FA48CD382CB}"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Field to the Report</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Cut button on the Home tab to cut the label</a:t>
            </a:r>
          </a:p>
          <a:p>
            <a:pPr eaLnBrk="1" hangingPunct="1">
              <a:defRPr/>
            </a:pPr>
            <a:r>
              <a:rPr lang="en-US" sz="2800" dirty="0" smtClean="0"/>
              <a:t>Click the Page Header bar to select the page header</a:t>
            </a:r>
          </a:p>
          <a:p>
            <a:pPr eaLnBrk="1" hangingPunct="1">
              <a:defRPr/>
            </a:pPr>
            <a:r>
              <a:rPr lang="en-US" sz="2800" dirty="0" smtClean="0"/>
              <a:t>Click the Paste button on the Home tab to paste the label in the Page Header section</a:t>
            </a:r>
          </a:p>
          <a:p>
            <a:pPr eaLnBrk="1" hangingPunct="1">
              <a:defRPr/>
            </a:pPr>
            <a:r>
              <a:rPr lang="en-US" sz="2800" dirty="0" smtClean="0"/>
              <a:t>Click in the label in front of the word, Number, to produce an insertion point</a:t>
            </a:r>
          </a:p>
          <a:p>
            <a:pPr eaLnBrk="1" hangingPunct="1">
              <a:defRPr/>
            </a:pPr>
            <a:r>
              <a:rPr lang="en-US" sz="2800" dirty="0" smtClean="0"/>
              <a:t>Press SHIFT+ENTER to move the word, Number, to a second line</a:t>
            </a:r>
          </a:p>
          <a:p>
            <a:pPr eaLnBrk="1" hangingPunct="1">
              <a:defRPr/>
            </a:pPr>
            <a:r>
              <a:rPr lang="en-US" sz="2800" dirty="0" smtClean="0"/>
              <a:t>Erase the colon following the word, Number</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7460D950-CF00-45D8-A035-343C116108AC}"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Opening a Database</a:t>
            </a:r>
            <a:endParaRPr lang="en-US" dirty="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n-US" dirty="0" smtClean="0"/>
              <a:t>Note: If you are using Windows XP, refer to Appendix F for alternate steps</a:t>
            </a:r>
          </a:p>
          <a:p>
            <a:pPr eaLnBrk="1" fontAlgn="auto" hangingPunct="1">
              <a:spcAft>
                <a:spcPts val="0"/>
              </a:spcAft>
              <a:defRPr/>
            </a:pPr>
            <a:r>
              <a:rPr lang="en-US" dirty="0" smtClean="0"/>
              <a:t>With your USB fl ash drive connected to one of the computer’s USB ports, click the More button to display the Open dialog box</a:t>
            </a:r>
          </a:p>
          <a:p>
            <a:pPr eaLnBrk="1" fontAlgn="auto" hangingPunct="1">
              <a:spcAft>
                <a:spcPts val="0"/>
              </a:spcAft>
              <a:defRPr/>
            </a:pPr>
            <a:r>
              <a:rPr lang="en-US" dirty="0" smtClean="0"/>
              <a:t>If the Folders list is displayed below the Folders button, click the Folders button to remove the Folders list</a:t>
            </a:r>
          </a:p>
          <a:p>
            <a:pPr eaLnBrk="1" fontAlgn="auto" hangingPunct="1">
              <a:spcAft>
                <a:spcPts val="0"/>
              </a:spcAft>
              <a:defRPr/>
            </a:pPr>
            <a:r>
              <a:rPr lang="en-US" dirty="0" smtClean="0"/>
              <a:t>If necessary, click Computers in the Favorite Links section and then double-click UDISK 2.0 (E:) to select the USB fl ash drive, Drive E in this case as the new open location. (Your drive letter might be different)</a:t>
            </a:r>
          </a:p>
          <a:p>
            <a:pPr eaLnBrk="1" fontAlgn="auto" hangingPunct="1">
              <a:spcAft>
                <a:spcPts val="0"/>
              </a:spcAft>
              <a:defRPr/>
            </a:pPr>
            <a:r>
              <a:rPr lang="en-US" dirty="0" smtClean="0"/>
              <a:t>Click JSP Recruiters to select the file </a:t>
            </a:r>
            <a:r>
              <a:rPr lang="en-US" dirty="0" smtClean="0"/>
              <a:t>name</a:t>
            </a:r>
            <a:endParaRPr lang="en-US" dirty="0" smtClean="0"/>
          </a:p>
        </p:txBody>
      </p:sp>
      <p:sp>
        <p:nvSpPr>
          <p:cNvPr id="9220"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9221"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AC5484-EBE1-4360-B12E-6CFA058594AB}" type="slidenum">
              <a:rPr lang="en-US" smtClean="0"/>
              <a:pPr fontAlgn="base">
                <a:spcBef>
                  <a:spcPct val="0"/>
                </a:spcBef>
                <a:spcAft>
                  <a:spcPct val="0"/>
                </a:spcAft>
                <a:defRPr/>
              </a:pPr>
              <a:t>6</a:t>
            </a:fld>
            <a:endParaRPr 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a Field to the Report</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4F1894D2-B122-4D92-889A-3B82C1EEFBAD}" type="slidenum">
              <a:rPr lang="en-US" smtClean="0"/>
              <a:pPr>
                <a:defRPr/>
              </a:pPr>
              <a:t>60</a:t>
            </a:fld>
            <a:endParaRPr lang="en-US" dirty="0"/>
          </a:p>
        </p:txBody>
      </p:sp>
      <p:pic>
        <p:nvPicPr>
          <p:cNvPr id="7" name="Content Placeholder 6" descr="FigAC7-5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the Remaining Fields</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Resize and move the Recruiter Number control to the approximate size and position</a:t>
            </a:r>
          </a:p>
          <a:p>
            <a:pPr eaLnBrk="1" hangingPunct="1">
              <a:defRPr/>
            </a:pPr>
            <a:r>
              <a:rPr lang="en-US" sz="2800" dirty="0" smtClean="0"/>
              <a:t>Resize the Recruiter Number label to the size shown in the figure</a:t>
            </a:r>
          </a:p>
          <a:p>
            <a:pPr eaLnBrk="1" hangingPunct="1">
              <a:defRPr/>
            </a:pPr>
            <a:r>
              <a:rPr lang="en-US" sz="2800" dirty="0" smtClean="0"/>
              <a:t>Drag the First Name, Last Name, Client Number, Client Name, Amount Paid, and Current Due fields into the Detail section, as shown in the figure</a:t>
            </a:r>
          </a:p>
          <a:p>
            <a:pPr eaLnBrk="1" hangingPunct="1">
              <a:defRPr/>
            </a:pPr>
            <a:r>
              <a:rPr lang="en-US" sz="2800" dirty="0" smtClean="0"/>
              <a:t>Close the field list</a:t>
            </a:r>
          </a:p>
          <a:p>
            <a:pPr eaLnBrk="1" hangingPunct="1">
              <a:defRPr/>
            </a:pPr>
            <a:r>
              <a:rPr lang="en-US" sz="2800" dirty="0" smtClean="0"/>
              <a:t>Click the Save button on the Quick Access toolbar, type Discount Report as the report name, and click the OK button to save the report</a:t>
            </a:r>
          </a:p>
          <a:p>
            <a:pPr eaLnBrk="1" hangingPunct="1">
              <a:defRPr/>
            </a:pPr>
            <a:endParaRPr lang="en-US" sz="2800"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014C543A-80AB-444D-9DE6-F2C1506ECEA7}"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the Remaining Fields</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One at a time, cut each of the labels, paste the label into the Page Header section, resize, reformat, delete the colon, and move the labels to the approximate positions</a:t>
            </a:r>
          </a:p>
          <a:p>
            <a:pPr eaLnBrk="1" hangingPunct="1">
              <a:defRPr/>
            </a:pPr>
            <a:r>
              <a:rPr lang="en-US" sz="2400" dirty="0" smtClean="0"/>
              <a:t>One at a time, resize and move the First Name and Last Name controls to the approximate positions in the Recruiter Number Header section shown in the figure</a:t>
            </a:r>
          </a:p>
          <a:p>
            <a:pPr eaLnBrk="1" hangingPunct="1">
              <a:defRPr/>
            </a:pPr>
            <a:r>
              <a:rPr lang="en-US" sz="2400" dirty="0" smtClean="0"/>
              <a:t>One at a time, resize and move the Client Number, Client Name, Amount Paid, and Current Due controls to the approximate positions in the Detail section shown in the figure</a:t>
            </a:r>
          </a:p>
          <a:p>
            <a:pPr eaLnBrk="1" hangingPunct="1">
              <a:defRPr/>
            </a:pPr>
            <a:r>
              <a:rPr lang="en-US" sz="2400" dirty="0" smtClean="0"/>
              <a:t>Select both the Amount Paid and Current Due labels and click Home on the Ribbon to display the Home tab</a:t>
            </a:r>
          </a:p>
          <a:p>
            <a:pPr eaLnBrk="1" hangingPunct="1">
              <a:defRPr/>
            </a:pPr>
            <a:r>
              <a:rPr lang="en-US" sz="2400" dirty="0" smtClean="0"/>
              <a:t>Click the Align Text Right button on the Design tab to align the headings to the right, as shown in the figure</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2CA73D1B-F53B-47EB-867F-163A133FF079}"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the Remaining Fields</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8A94C601-8FAF-4BF8-81F0-9AF642BD21DA}" type="slidenum">
              <a:rPr lang="en-US" smtClean="0"/>
              <a:pPr>
                <a:defRPr/>
              </a:pPr>
              <a:t>63</a:t>
            </a:fld>
            <a:endParaRPr lang="en-US" dirty="0"/>
          </a:p>
        </p:txBody>
      </p:sp>
      <p:pic>
        <p:nvPicPr>
          <p:cNvPr id="7" name="Content Placeholder 6" descr="FigAC7-5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Resizing the Detail Section</a:t>
            </a:r>
            <a:endParaRPr lang="en-US" dirty="0"/>
          </a:p>
        </p:txBody>
      </p:sp>
      <p:sp>
        <p:nvSpPr>
          <p:cNvPr id="3" name="Content Placeholder 2"/>
          <p:cNvSpPr>
            <a:spLocks noGrp="1"/>
          </p:cNvSpPr>
          <p:nvPr>
            <p:ph idx="1"/>
          </p:nvPr>
        </p:nvSpPr>
        <p:spPr/>
        <p:txBody>
          <a:bodyPr/>
          <a:lstStyle/>
          <a:p>
            <a:pPr eaLnBrk="1" hangingPunct="1">
              <a:defRPr/>
            </a:pPr>
            <a:r>
              <a:rPr lang="en-US" dirty="0" smtClean="0"/>
              <a:t>Scroll down so that the lower boundary of the Detail section appears and then drag the lower boundary of the section to a position just slightly below the controls in the section</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E410B02A-CB79-40B7-BA8F-2B4ED9539381}"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Totals and Subtotals</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Group &amp; Sort button on the Design tab to display the Group, Sort, and Total pane</a:t>
            </a:r>
          </a:p>
          <a:p>
            <a:pPr eaLnBrk="1" hangingPunct="1">
              <a:defRPr/>
            </a:pPr>
            <a:r>
              <a:rPr lang="en-US" sz="2800" dirty="0" smtClean="0"/>
              <a:t>Click Group on Recruiter Number and then click the More Options arrow to display additional options</a:t>
            </a:r>
          </a:p>
          <a:p>
            <a:pPr eaLnBrk="1" hangingPunct="1">
              <a:defRPr/>
            </a:pPr>
            <a:r>
              <a:rPr lang="en-US" sz="2800" dirty="0" smtClean="0"/>
              <a:t>Click the ‘without a footer section’ arrow to display the available options Click ‘with a footer section’ to add a footer</a:t>
            </a:r>
          </a:p>
          <a:p>
            <a:pPr eaLnBrk="1" hangingPunct="1">
              <a:defRPr/>
            </a:pPr>
            <a:r>
              <a:rPr lang="en-US" sz="2800" dirty="0" smtClean="0"/>
              <a:t>Close the Group, Sort, and Total pane by clicking the Group &amp; Sort button on the Design tab.</a:t>
            </a:r>
          </a:p>
          <a:p>
            <a:pPr eaLnBrk="1" hangingPunct="1">
              <a:defRPr/>
            </a:pPr>
            <a:r>
              <a:rPr lang="en-US" sz="2800" dirty="0" smtClean="0"/>
              <a:t>Click the Text Box tool on the Design tab, and then point to the position</a:t>
            </a:r>
          </a:p>
          <a:p>
            <a:pPr eaLnBrk="1" hangingPunct="1">
              <a:defRPr/>
            </a:pPr>
            <a:endParaRPr lang="en-US" sz="2800"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415BC9FE-E159-43C8-8087-9E9896632861}"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Totals and Subtotals</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position shown in Figure 7–56 on the previous page to place a text box</a:t>
            </a:r>
          </a:p>
          <a:p>
            <a:pPr eaLnBrk="1" hangingPunct="1">
              <a:defRPr/>
            </a:pPr>
            <a:r>
              <a:rPr lang="en-US" sz="2800" dirty="0" smtClean="0"/>
              <a:t>Type </a:t>
            </a:r>
            <a:r>
              <a:rPr lang="en-US" sz="2800" dirty="0" smtClean="0">
                <a:latin typeface="Courier New" pitchFamily="49" charset="0"/>
                <a:cs typeface="Courier New" pitchFamily="49" charset="0"/>
              </a:rPr>
              <a:t>=Sum([Current Due]) </a:t>
            </a:r>
            <a:r>
              <a:rPr lang="en-US" sz="2800" dirty="0" smtClean="0"/>
              <a:t>in the control, and then press the ENTER key</a:t>
            </a:r>
          </a:p>
          <a:p>
            <a:pPr eaLnBrk="1" hangingPunct="1">
              <a:defRPr/>
            </a:pPr>
            <a:r>
              <a:rPr lang="en-US" sz="2800" dirty="0" smtClean="0"/>
              <a:t>Click the label to select it</a:t>
            </a:r>
          </a:p>
          <a:p>
            <a:pPr eaLnBrk="1" hangingPunct="1">
              <a:defRPr/>
            </a:pPr>
            <a:r>
              <a:rPr lang="en-US" sz="2800" dirty="0" smtClean="0"/>
              <a:t>Click the label a second time to produce an insertion point</a:t>
            </a:r>
          </a:p>
          <a:p>
            <a:pPr eaLnBrk="1" hangingPunct="1">
              <a:defRPr/>
            </a:pPr>
            <a:r>
              <a:rPr lang="en-US" sz="2800" dirty="0" smtClean="0"/>
              <a:t>Use the DELETE or BACKSPACE key to delete the Text8 (your number might be different). Do not delete the colon</a:t>
            </a:r>
          </a:p>
          <a:p>
            <a:pPr eaLnBrk="1" hangingPunct="1">
              <a:defRPr/>
            </a:pPr>
            <a:r>
              <a:rPr lang="en-US" sz="2800" dirty="0" smtClean="0"/>
              <a:t>Type Subtotals as the label</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D5424F4F-2419-4F8A-8A53-9872C209C924}"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Totals and Subtotals</a:t>
            </a:r>
            <a:endParaRPr lang="en-US" dirty="0"/>
          </a:p>
        </p:txBody>
      </p:sp>
      <p:sp>
        <p:nvSpPr>
          <p:cNvPr id="3" name="Content Placeholder 2"/>
          <p:cNvSpPr>
            <a:spLocks noGrp="1"/>
          </p:cNvSpPr>
          <p:nvPr>
            <p:ph idx="1"/>
          </p:nvPr>
        </p:nvSpPr>
        <p:spPr>
          <a:xfrm>
            <a:off x="0" y="1371600"/>
            <a:ext cx="8686800" cy="4830763"/>
          </a:xfrm>
        </p:spPr>
        <p:txBody>
          <a:bodyPr/>
          <a:lstStyle/>
          <a:p>
            <a:pPr eaLnBrk="1" hangingPunct="1">
              <a:defRPr/>
            </a:pPr>
            <a:r>
              <a:rPr lang="en-US" sz="2400" dirty="0" smtClean="0"/>
              <a:t>Click outside the label to deselect it</a:t>
            </a:r>
          </a:p>
          <a:p>
            <a:pPr eaLnBrk="1" hangingPunct="1">
              <a:defRPr/>
            </a:pPr>
            <a:r>
              <a:rPr lang="en-US" sz="2400" dirty="0" smtClean="0"/>
              <a:t>Resize and align the Current Due controls in the Detail section and the Recruiter Number footer section</a:t>
            </a:r>
          </a:p>
          <a:p>
            <a:pPr eaLnBrk="1" hangingPunct="1">
              <a:defRPr/>
            </a:pPr>
            <a:r>
              <a:rPr lang="en-US" sz="2400" dirty="0" smtClean="0"/>
              <a:t>Click the Text Box tool on the Design tab, and then click in the Recruiter Number Footer just to the left of the control for the sum of Current Due to place another text box</a:t>
            </a:r>
          </a:p>
          <a:p>
            <a:pPr eaLnBrk="1" hangingPunct="1">
              <a:defRPr/>
            </a:pPr>
            <a:r>
              <a:rPr lang="en-US" sz="2400" dirty="0" smtClean="0"/>
              <a:t>Click the text box to produce an insertion point, type </a:t>
            </a:r>
            <a:r>
              <a:rPr lang="en-US" sz="2400" dirty="0" smtClean="0">
                <a:latin typeface="Courier New" pitchFamily="49" charset="0"/>
                <a:cs typeface="Courier New" pitchFamily="49" charset="0"/>
              </a:rPr>
              <a:t>=Sum ([Amount Paid]) </a:t>
            </a:r>
            <a:r>
              <a:rPr lang="en-US" sz="2400" dirty="0" smtClean="0"/>
              <a:t>in the control, and then press the ENTER key to enter the expression</a:t>
            </a:r>
          </a:p>
          <a:p>
            <a:pPr eaLnBrk="1" hangingPunct="1">
              <a:defRPr/>
            </a:pPr>
            <a:r>
              <a:rPr lang="en-US" sz="2400" dirty="0" smtClean="0"/>
              <a:t>Click the label to select it, and then press the DELETE key to delete the label</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D7583DBF-E1B2-4319-9F97-1ECF82868A8F}" type="slidenum">
              <a:rPr lang="en-US" smtClean="0"/>
              <a:pPr>
                <a:defRPr/>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Totals and Subtotals</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control for the sum of Amount Paid to select it and then hold the SHIFT key down and click the control for the sum of Current Due to select both controls</a:t>
            </a:r>
          </a:p>
          <a:p>
            <a:pPr eaLnBrk="1" hangingPunct="1">
              <a:defRPr/>
            </a:pPr>
            <a:r>
              <a:rPr lang="en-US" sz="2800" dirty="0" smtClean="0"/>
              <a:t>Click the Property Sheet button on the Design tab to display the property sheet</a:t>
            </a:r>
          </a:p>
          <a:p>
            <a:pPr eaLnBrk="1" hangingPunct="1">
              <a:defRPr/>
            </a:pPr>
            <a:r>
              <a:rPr lang="en-US" sz="2800" dirty="0" smtClean="0"/>
              <a:t>Change the format to Currency and the number of decimal places to 2 </a:t>
            </a:r>
          </a:p>
          <a:p>
            <a:pPr eaLnBrk="1" hangingPunct="1">
              <a:defRPr/>
            </a:pPr>
            <a:r>
              <a:rPr lang="en-US" sz="2800" dirty="0" smtClean="0"/>
              <a:t>Close the property sheet</a:t>
            </a:r>
          </a:p>
          <a:p>
            <a:pPr eaLnBrk="1" hangingPunct="1">
              <a:defRPr/>
            </a:pPr>
            <a:r>
              <a:rPr lang="en-US" sz="2800" dirty="0" smtClean="0"/>
              <a:t>Click Arrange on the Ribbon to display the Arrange tab</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ECEF04E0-6932-4B51-8686-3E2C0074BB26}" type="slidenum">
              <a:rPr lang="en-US" smtClean="0"/>
              <a:pPr>
                <a:defRPr/>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Totals and Subtotals</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Report Header/Footer button to display the Report Footer section</a:t>
            </a:r>
          </a:p>
          <a:p>
            <a:pPr eaLnBrk="1" hangingPunct="1">
              <a:defRPr/>
            </a:pPr>
            <a:r>
              <a:rPr lang="en-US" dirty="0" smtClean="0"/>
              <a:t>Click the ruler in the Recruiter Number Footer to the left of the controls in the section to select the controls</a:t>
            </a:r>
          </a:p>
          <a:p>
            <a:pPr eaLnBrk="1" hangingPunct="1">
              <a:defRPr/>
            </a:pPr>
            <a:r>
              <a:rPr lang="en-US" dirty="0" smtClean="0"/>
              <a:t>Click Home on the Ribbon to display the Home tab</a:t>
            </a:r>
          </a:p>
          <a:p>
            <a:pPr eaLnBrk="1" hangingPunct="1">
              <a:defRPr/>
            </a:pPr>
            <a:r>
              <a:rPr lang="en-US" dirty="0" smtClean="0"/>
              <a:t>Click the Copy button on the Home tab to copy the selected controls to the </a:t>
            </a:r>
            <a:r>
              <a:rPr lang="en-US" dirty="0" smtClean="0"/>
              <a:t>clipboard</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0649B88A-F788-4569-A9A0-98B926796278}" type="slidenum">
              <a:rPr lang="en-US" smtClean="0"/>
              <a:pPr>
                <a:defRPr/>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Opening a Database</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Click the Open button to open the database</a:t>
            </a:r>
          </a:p>
          <a:p>
            <a:pPr eaLnBrk="1" fontAlgn="auto" hangingPunct="1">
              <a:spcAft>
                <a:spcPts val="0"/>
              </a:spcAft>
              <a:defRPr/>
            </a:pPr>
            <a:r>
              <a:rPr lang="en-US" dirty="0" smtClean="0"/>
              <a:t>If a Security Warning appears, click the Options button to display the Microsoft Office</a:t>
            </a:r>
          </a:p>
          <a:p>
            <a:pPr eaLnBrk="1" fontAlgn="auto" hangingPunct="1">
              <a:spcAft>
                <a:spcPts val="0"/>
              </a:spcAft>
              <a:defRPr/>
            </a:pPr>
            <a:r>
              <a:rPr lang="en-US" dirty="0" smtClean="0"/>
              <a:t>Security Options dialog box</a:t>
            </a:r>
          </a:p>
          <a:p>
            <a:pPr eaLnBrk="1" fontAlgn="auto" hangingPunct="1">
              <a:spcAft>
                <a:spcPts val="0"/>
              </a:spcAft>
              <a:defRPr/>
            </a:pPr>
            <a:r>
              <a:rPr lang="en-US" dirty="0" smtClean="0"/>
              <a:t>With the option button to enable the content selected, click the OK button to enable the </a:t>
            </a:r>
            <a:r>
              <a:rPr lang="en-US" dirty="0" smtClean="0"/>
              <a:t>content</a:t>
            </a:r>
            <a:endParaRPr lang="en-US" dirty="0" smtClean="0"/>
          </a:p>
        </p:txBody>
      </p:sp>
      <p:sp>
        <p:nvSpPr>
          <p:cNvPr id="1024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10245"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1DE96-B0AD-4550-8671-C934C9FCBE04}" type="slidenum">
              <a:rPr lang="en-US" smtClean="0"/>
              <a:pPr fontAlgn="base">
                <a:spcBef>
                  <a:spcPct val="0"/>
                </a:spcBef>
                <a:spcAft>
                  <a:spcPct val="0"/>
                </a:spcAft>
                <a:defRPr/>
              </a:pPr>
              <a:t>7</a:t>
            </a:fld>
            <a:endParaRPr 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Totals and Subtotals</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Report Footer bar to select the footer and then click the Paste button on the Home tab to paste a copy of the controls into the report footer</a:t>
            </a:r>
          </a:p>
          <a:p>
            <a:pPr eaLnBrk="1" hangingPunct="1">
              <a:defRPr/>
            </a:pPr>
            <a:r>
              <a:rPr lang="en-US" sz="2800" dirty="0" smtClean="0"/>
              <a:t>Move the controls to the positions </a:t>
            </a:r>
          </a:p>
          <a:p>
            <a:pPr eaLnBrk="1" hangingPunct="1">
              <a:defRPr/>
            </a:pPr>
            <a:r>
              <a:rPr lang="en-US" sz="2800" dirty="0" smtClean="0"/>
              <a:t>Click the label in the Report Footer section to select the label and then click a second time to produce an insertion point</a:t>
            </a:r>
          </a:p>
          <a:p>
            <a:pPr eaLnBrk="1" hangingPunct="1">
              <a:defRPr/>
            </a:pPr>
            <a:r>
              <a:rPr lang="en-US" sz="2800" dirty="0" smtClean="0"/>
              <a:t>Use the BACKSPACE or DELETE key to erase the current contents other than the colon and then type Grand totals in front of the colon to change the label</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1FA53826-2AD8-4570-9F22-0F40C6A095EB}" type="slidenum">
              <a:rPr lang="en-US" smtClean="0"/>
              <a:pPr>
                <a:defRPr/>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Adding Totals and Subtotals</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BFE5A35B-9FC8-4ED8-A8AC-1AF8E1B59324}" type="slidenum">
              <a:rPr lang="en-US" smtClean="0"/>
              <a:pPr>
                <a:defRPr/>
              </a:pPr>
              <a:t>71</a:t>
            </a:fld>
            <a:endParaRPr lang="en-US" dirty="0"/>
          </a:p>
        </p:txBody>
      </p:sp>
      <p:pic>
        <p:nvPicPr>
          <p:cNvPr id="7" name="Content Placeholder 6" descr="FigAC7-6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Viewing the Report</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View button arrow on the Home tab to display the View button menu</a:t>
            </a:r>
          </a:p>
          <a:p>
            <a:pPr eaLnBrk="1" hangingPunct="1">
              <a:defRPr/>
            </a:pPr>
            <a:r>
              <a:rPr lang="en-US" dirty="0" smtClean="0"/>
              <a:t>Click Print Preview on the View button menu to view the report in Print Preview</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76A838C0-160D-46FB-85DE-C756E78B85F1}" type="slidenum">
              <a:rPr lang="en-US" smtClean="0"/>
              <a:pPr>
                <a:defRPr/>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Viewing the Report</a:t>
            </a: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7C19AB38-5A77-48EC-AE35-B4437A5621CA}" type="slidenum">
              <a:rPr lang="en-US" smtClean="0"/>
              <a:pPr>
                <a:defRPr/>
              </a:pPr>
              <a:t>73</a:t>
            </a:fld>
            <a:endParaRPr lang="en-US" dirty="0"/>
          </a:p>
        </p:txBody>
      </p:sp>
      <p:pic>
        <p:nvPicPr>
          <p:cNvPr id="7" name="Content Placeholder 6" descr="FigAC7-6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Assigning a Conditional Value</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Close Print Preview button arrow on the Print Preview tab to return to Design view</a:t>
            </a:r>
          </a:p>
          <a:p>
            <a:pPr eaLnBrk="1" hangingPunct="1">
              <a:defRPr/>
            </a:pPr>
            <a:r>
              <a:rPr lang="en-US" dirty="0" smtClean="0"/>
              <a:t>If necessary, click Design on the Ribbon to display the Design tab</a:t>
            </a:r>
          </a:p>
          <a:p>
            <a:pPr eaLnBrk="1" hangingPunct="1">
              <a:defRPr/>
            </a:pPr>
            <a:r>
              <a:rPr lang="en-US" dirty="0" smtClean="0"/>
              <a:t>Click the Text Box tool on the Design tab and point to the approximate position</a:t>
            </a:r>
          </a:p>
          <a:p>
            <a:pPr eaLnBrk="1" hangingPunct="1">
              <a:defRPr/>
            </a:pPr>
            <a:r>
              <a:rPr lang="en-US" dirty="0" smtClean="0"/>
              <a:t>Click the position to place a text box</a:t>
            </a:r>
          </a:p>
          <a:p>
            <a:pPr eaLnBrk="1" hangingPunct="1">
              <a:defRPr/>
            </a:pPr>
            <a:r>
              <a:rPr lang="en-US" dirty="0" smtClean="0"/>
              <a:t>Click the attached label to select it and then press the DELETE key to delete the attached label</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C0F631C9-2F39-4E50-9696-98348475BC70}" type="slidenum">
              <a:rPr lang="en-US" smtClean="0"/>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Assigning a Conditional Value</a:t>
            </a:r>
            <a:endParaRPr lang="en-US" dirty="0"/>
          </a:p>
        </p:txBody>
      </p:sp>
      <p:sp>
        <p:nvSpPr>
          <p:cNvPr id="3" name="Content Placeholder 2"/>
          <p:cNvSpPr>
            <a:spLocks noGrp="1"/>
          </p:cNvSpPr>
          <p:nvPr>
            <p:ph idx="1"/>
          </p:nvPr>
        </p:nvSpPr>
        <p:spPr/>
        <p:txBody>
          <a:bodyPr/>
          <a:lstStyle/>
          <a:p>
            <a:pPr eaLnBrk="1" hangingPunct="1">
              <a:defRPr/>
            </a:pPr>
            <a:r>
              <a:rPr lang="en-US" sz="2400" dirty="0" smtClean="0"/>
              <a:t>Click the text box to select it and then click the Property Sheet button on the Design tab to display a property sheet</a:t>
            </a:r>
          </a:p>
          <a:p>
            <a:pPr eaLnBrk="1" hangingPunct="1">
              <a:defRPr/>
            </a:pPr>
            <a:r>
              <a:rPr lang="en-US" sz="2400" dirty="0" smtClean="0"/>
              <a:t>Click the Control Source property to select it</a:t>
            </a:r>
          </a:p>
          <a:p>
            <a:pPr eaLnBrk="1" hangingPunct="1">
              <a:defRPr/>
            </a:pPr>
            <a:r>
              <a:rPr lang="en-US" sz="2400" dirty="0" smtClean="0"/>
              <a:t>Click the Build button to display the Expression Builder dialog box</a:t>
            </a:r>
          </a:p>
          <a:p>
            <a:pPr eaLnBrk="1" hangingPunct="1">
              <a:defRPr/>
            </a:pPr>
            <a:r>
              <a:rPr lang="en-US" sz="2400" dirty="0" smtClean="0"/>
              <a:t>Double-click Functions in the first column to display the function subfolders</a:t>
            </a:r>
          </a:p>
          <a:p>
            <a:pPr eaLnBrk="1" hangingPunct="1">
              <a:defRPr/>
            </a:pPr>
            <a:r>
              <a:rPr lang="en-US" sz="2400" dirty="0" smtClean="0"/>
              <a:t>Click Built-In Functions in the first column to display the various function categories in the second column</a:t>
            </a:r>
          </a:p>
          <a:p>
            <a:pPr eaLnBrk="1" hangingPunct="1">
              <a:defRPr/>
            </a:pPr>
            <a:r>
              <a:rPr lang="en-US" sz="2400" dirty="0" smtClean="0"/>
              <a:t>Scroll down in the second column so that Program Flow appears, and then click Program Flow to display the available program flow functions in the third column</a:t>
            </a:r>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9CCC11F6-71A7-416A-95D1-D65DBE9729FB}" type="slidenum">
              <a:rPr lang="en-US" smtClean="0"/>
              <a:pPr>
                <a:defRPr/>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Assigning a Conditional Value</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IIF in the third column to select the IIF function and then click the Paste button</a:t>
            </a:r>
          </a:p>
          <a:p>
            <a:pPr eaLnBrk="1" hangingPunct="1">
              <a:defRPr/>
            </a:pPr>
            <a:r>
              <a:rPr lang="en-US" sz="2800" dirty="0" smtClean="0"/>
              <a:t>Click the &lt;</a:t>
            </a:r>
            <a:r>
              <a:rPr lang="en-US" sz="2800" dirty="0" err="1" smtClean="0"/>
              <a:t>expr</a:t>
            </a:r>
            <a:r>
              <a:rPr lang="en-US" sz="2800" dirty="0" smtClean="0"/>
              <a:t>&gt; argument to select it and type </a:t>
            </a:r>
            <a:r>
              <a:rPr lang="en-US" sz="2800" dirty="0" smtClean="0">
                <a:latin typeface="Courier New" pitchFamily="49" charset="0"/>
                <a:cs typeface="Courier New" pitchFamily="49" charset="0"/>
              </a:rPr>
              <a:t>[Amount Paid]&gt;20000 </a:t>
            </a:r>
            <a:r>
              <a:rPr lang="en-US" sz="2800" dirty="0" smtClean="0"/>
              <a:t>as the expression</a:t>
            </a:r>
          </a:p>
          <a:p>
            <a:pPr eaLnBrk="1" hangingPunct="1">
              <a:defRPr/>
            </a:pPr>
            <a:r>
              <a:rPr lang="en-US" sz="2800" dirty="0" smtClean="0"/>
              <a:t>Click the &lt;</a:t>
            </a:r>
            <a:r>
              <a:rPr lang="en-US" sz="2800" dirty="0" err="1" smtClean="0"/>
              <a:t>truepart</a:t>
            </a:r>
            <a:r>
              <a:rPr lang="en-US" sz="2800" dirty="0" smtClean="0"/>
              <a:t>&gt; argument and type </a:t>
            </a:r>
            <a:r>
              <a:rPr lang="en-US" sz="2800" dirty="0" smtClean="0">
                <a:latin typeface="Courier New" pitchFamily="49" charset="0"/>
                <a:cs typeface="Courier New" pitchFamily="49" charset="0"/>
              </a:rPr>
              <a:t>.04*[Current Due] </a:t>
            </a:r>
            <a:r>
              <a:rPr lang="en-US" sz="2800" dirty="0" smtClean="0"/>
              <a:t>as the true part.</a:t>
            </a:r>
          </a:p>
          <a:p>
            <a:pPr eaLnBrk="1" hangingPunct="1">
              <a:defRPr/>
            </a:pPr>
            <a:r>
              <a:rPr lang="en-US" sz="2800" dirty="0" smtClean="0"/>
              <a:t>Click the &lt;</a:t>
            </a:r>
            <a:r>
              <a:rPr lang="en-US" sz="2800" dirty="0" err="1" smtClean="0"/>
              <a:t>falsepart</a:t>
            </a:r>
            <a:r>
              <a:rPr lang="en-US" sz="2800" dirty="0" smtClean="0"/>
              <a:t>&gt; argument and type </a:t>
            </a:r>
            <a:r>
              <a:rPr lang="en-US" sz="2800" dirty="0" smtClean="0">
                <a:latin typeface="Courier New" pitchFamily="49" charset="0"/>
                <a:cs typeface="Courier New" pitchFamily="49" charset="0"/>
              </a:rPr>
              <a:t>.02*[Current Due] </a:t>
            </a:r>
            <a:r>
              <a:rPr lang="en-US" sz="2800" dirty="0" smtClean="0"/>
              <a:t>as the false part</a:t>
            </a:r>
          </a:p>
          <a:p>
            <a:pPr eaLnBrk="1" hangingPunct="1">
              <a:defRPr/>
            </a:pPr>
            <a:r>
              <a:rPr lang="en-US" sz="2800" dirty="0" smtClean="0"/>
              <a:t>Click the OK button in the Expression Builder dialog box to specify the expression as the control source for the text box</a:t>
            </a:r>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8ED84901-035B-4FFB-B925-AD2719E263DE}" type="slidenum">
              <a:rPr lang="en-US" smtClean="0"/>
              <a:pPr>
                <a:defRPr/>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Assigning a Conditional Value</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Change the format to Currency</a:t>
            </a:r>
          </a:p>
          <a:p>
            <a:pPr eaLnBrk="1" hangingPunct="1">
              <a:defRPr/>
            </a:pPr>
            <a:r>
              <a:rPr lang="en-US" sz="2800" dirty="0" smtClean="0"/>
              <a:t>Change the number of decimal places to 2</a:t>
            </a:r>
          </a:p>
          <a:p>
            <a:pPr eaLnBrk="1" hangingPunct="1">
              <a:defRPr/>
            </a:pPr>
            <a:r>
              <a:rPr lang="en-US" sz="2800" dirty="0" smtClean="0"/>
              <a:t>Close the property sheet by clicking the Property Sheet button</a:t>
            </a:r>
          </a:p>
          <a:p>
            <a:pPr eaLnBrk="1" hangingPunct="1">
              <a:defRPr/>
            </a:pPr>
            <a:r>
              <a:rPr lang="en-US" sz="2800" dirty="0" smtClean="0"/>
              <a:t>Click the Label (Form Control) tool on the Design tab and point to the approximate position</a:t>
            </a:r>
          </a:p>
          <a:p>
            <a:pPr eaLnBrk="1" hangingPunct="1">
              <a:defRPr/>
            </a:pPr>
            <a:r>
              <a:rPr lang="en-US" sz="2800" dirty="0" smtClean="0"/>
              <a:t>Press and hold the left mouse button, drag the pointer to the approximate position for the lower-right corner of the label, and then release the left mouse button to place the label</a:t>
            </a:r>
          </a:p>
          <a:p>
            <a:pPr eaLnBrk="1" hangingPunct="1">
              <a:defRPr/>
            </a:pPr>
            <a:r>
              <a:rPr lang="en-US" sz="2800" dirty="0" smtClean="0"/>
              <a:t>Type </a:t>
            </a:r>
            <a:r>
              <a:rPr lang="en-US" sz="2800" dirty="0" smtClean="0">
                <a:latin typeface="Courier New" pitchFamily="49" charset="0"/>
                <a:cs typeface="Courier New" pitchFamily="49" charset="0"/>
              </a:rPr>
              <a:t>Discount</a:t>
            </a:r>
            <a:r>
              <a:rPr lang="en-US" sz="2800" dirty="0" smtClean="0"/>
              <a:t> to enter the name of the label</a:t>
            </a:r>
          </a:p>
          <a:p>
            <a:pPr eaLnBrk="1" hangingPunct="1">
              <a:defRPr/>
            </a:pPr>
            <a:endParaRPr lang="en-US" sz="2800" dirty="0" smtClean="0"/>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EBA32757-4533-4166-8A2D-9BB991EF18F9}" type="slidenum">
              <a:rPr lang="en-US" smtClean="0"/>
              <a:pPr>
                <a:defRPr/>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Assigning a Conditional Value</a:t>
            </a:r>
            <a:endParaRPr lang="en-US" dirty="0"/>
          </a:p>
        </p:txBody>
      </p:sp>
      <p:sp>
        <p:nvSpPr>
          <p:cNvPr id="3" name="Content Placeholder 2"/>
          <p:cNvSpPr>
            <a:spLocks noGrp="1"/>
          </p:cNvSpPr>
          <p:nvPr>
            <p:ph idx="1"/>
          </p:nvPr>
        </p:nvSpPr>
        <p:spPr/>
        <p:txBody>
          <a:bodyPr/>
          <a:lstStyle/>
          <a:p>
            <a:pPr eaLnBrk="1" hangingPunct="1">
              <a:defRPr/>
            </a:pPr>
            <a:r>
              <a:rPr lang="en-US" sz="2000" dirty="0" smtClean="0"/>
              <a:t>Click outside the label to deselect the label and then click the label to select it once more</a:t>
            </a:r>
          </a:p>
          <a:p>
            <a:pPr eaLnBrk="1" hangingPunct="1">
              <a:defRPr/>
            </a:pPr>
            <a:r>
              <a:rPr lang="en-US" sz="2000" dirty="0" smtClean="0"/>
              <a:t>Click the Align Text Right button on the Design tab to right-align the text within the label</a:t>
            </a:r>
          </a:p>
          <a:p>
            <a:pPr eaLnBrk="1" hangingPunct="1">
              <a:defRPr/>
            </a:pPr>
            <a:r>
              <a:rPr lang="en-US" sz="2000" dirty="0" smtClean="0"/>
              <a:t>Move or resize the label as necessary so that it aligns with the new text box and with the other controls in the Page Header section</a:t>
            </a:r>
          </a:p>
          <a:p>
            <a:pPr eaLnBrk="1" hangingPunct="1">
              <a:defRPr/>
            </a:pPr>
            <a:r>
              <a:rPr lang="en-US" sz="2000" dirty="0" smtClean="0"/>
              <a:t>Using the techniques on Pages AC 490 and AC 491, add a title, page number, and date at the positions </a:t>
            </a:r>
          </a:p>
          <a:p>
            <a:pPr eaLnBrk="1" hangingPunct="1">
              <a:defRPr/>
            </a:pPr>
            <a:r>
              <a:rPr lang="en-US" sz="2000" dirty="0" smtClean="0"/>
              <a:t>Resize the Report Header section to the approximate size shown in the figure by dragging its lower edge</a:t>
            </a:r>
          </a:p>
          <a:p>
            <a:pPr eaLnBrk="1" hangingPunct="1">
              <a:defRPr/>
            </a:pPr>
            <a:r>
              <a:rPr lang="en-US" sz="2000" dirty="0" smtClean="0"/>
              <a:t>If necessary, drag the right boundary of the report to the position shown in the figure</a:t>
            </a:r>
          </a:p>
          <a:p>
            <a:pPr eaLnBrk="1" hangingPunct="1">
              <a:defRPr/>
            </a:pPr>
            <a:r>
              <a:rPr lang="en-US" sz="2000" dirty="0" smtClean="0"/>
              <a:t>Click Page Setup on the Ribbon to display the Page Setup tab as shown in the figure</a:t>
            </a:r>
          </a:p>
          <a:p>
            <a:pPr eaLnBrk="1" hangingPunct="1">
              <a:buFont typeface="Arial" pitchFamily="34" charset="0"/>
              <a:buNone/>
              <a:defRPr/>
            </a:pPr>
            <a:endParaRPr lang="en-US" sz="2000"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E3012D37-27EF-4556-8381-1B0F6E840CD0}" type="slidenum">
              <a:rPr lang="en-US" smtClean="0"/>
              <a:pPr>
                <a:defRPr/>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Changing the Report Margins</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Margins button on the Page Setup tab</a:t>
            </a:r>
          </a:p>
          <a:p>
            <a:pPr eaLnBrk="1" hangingPunct="1">
              <a:defRPr/>
            </a:pPr>
            <a:r>
              <a:rPr lang="en-US" dirty="0" smtClean="0"/>
              <a:t>If necessary, click Narrow to specify the Narrow margin option</a:t>
            </a:r>
          </a:p>
          <a:p>
            <a:pPr eaLnBrk="1" hangingPunct="1">
              <a:buFont typeface="Arial" pitchFamily="34" charset="0"/>
              <a:buNone/>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A8A39162-4965-4CCD-9812-087DA7F02B08}" type="slidenum">
              <a:rPr lang="en-US" smtClean="0"/>
              <a:pPr>
                <a:defRPr/>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Changing a Caption</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Open the Client table in Design view</a:t>
            </a:r>
          </a:p>
          <a:p>
            <a:pPr eaLnBrk="1" fontAlgn="auto" hangingPunct="1">
              <a:spcAft>
                <a:spcPts val="0"/>
              </a:spcAft>
              <a:defRPr/>
            </a:pPr>
            <a:r>
              <a:rPr lang="en-US" dirty="0" smtClean="0"/>
              <a:t>Click the row selector for the Specialties Needed field to select the field</a:t>
            </a:r>
          </a:p>
          <a:p>
            <a:pPr eaLnBrk="1" fontAlgn="auto" hangingPunct="1">
              <a:spcAft>
                <a:spcPts val="0"/>
              </a:spcAft>
              <a:defRPr/>
            </a:pPr>
            <a:r>
              <a:rPr lang="en-US" dirty="0" smtClean="0"/>
              <a:t>Click the Caption property box and then type Spec Needed as the new caption</a:t>
            </a:r>
          </a:p>
          <a:p>
            <a:pPr eaLnBrk="1" fontAlgn="auto" hangingPunct="1">
              <a:spcAft>
                <a:spcPts val="0"/>
              </a:spcAft>
              <a:defRPr/>
            </a:pPr>
            <a:r>
              <a:rPr lang="en-US" dirty="0" smtClean="0"/>
              <a:t>Click the Save button on the Quick Access Toolbar to save the change</a:t>
            </a:r>
          </a:p>
          <a:p>
            <a:pPr eaLnBrk="1" fontAlgn="auto" hangingPunct="1">
              <a:spcAft>
                <a:spcPts val="0"/>
              </a:spcAft>
              <a:defRPr/>
            </a:pPr>
            <a:r>
              <a:rPr lang="en-US" dirty="0" smtClean="0"/>
              <a:t>Close the Client table</a:t>
            </a:r>
          </a:p>
          <a:p>
            <a:pPr eaLnBrk="1" fontAlgn="auto" hangingPunct="1">
              <a:spcAft>
                <a:spcPts val="0"/>
              </a:spcAft>
              <a:defRPr/>
            </a:pPr>
            <a:endParaRPr lang="en-US" dirty="0" smtClean="0"/>
          </a:p>
          <a:p>
            <a:pPr eaLnBrk="1" fontAlgn="auto" hangingPunct="1">
              <a:spcAft>
                <a:spcPts val="0"/>
              </a:spcAft>
              <a:defRPr/>
            </a:pPr>
            <a:endParaRPr lang="en-US" dirty="0"/>
          </a:p>
        </p:txBody>
      </p:sp>
      <p:sp>
        <p:nvSpPr>
          <p:cNvPr id="11268"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11269"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16C445-5CEE-4798-BDB7-EBE0871CD396}" type="slidenum">
              <a:rPr lang="en-US" smtClean="0"/>
              <a:pPr fontAlgn="base">
                <a:spcBef>
                  <a:spcPct val="0"/>
                </a:spcBef>
                <a:spcAft>
                  <a:spcPct val="0"/>
                </a:spcAft>
                <a:defRPr/>
              </a:pPr>
              <a:t>8</a:t>
            </a:fld>
            <a:endParaRPr lang="en-US"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Saving and Closing the Report</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Save button on the Quick Access Toolbar to save the report</a:t>
            </a:r>
          </a:p>
          <a:p>
            <a:pPr eaLnBrk="1" hangingPunct="1">
              <a:defRPr/>
            </a:pPr>
            <a:r>
              <a:rPr lang="en-US" dirty="0" smtClean="0"/>
              <a:t>Close the report by clicking the Close ‘Discount Report’ button</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649034CB-8C4D-483E-A036-51021E175C10}" type="slidenum">
              <a:rPr lang="en-US" smtClean="0"/>
              <a:pPr>
                <a:defRPr/>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Printing the Report</a:t>
            </a:r>
            <a:endParaRPr lang="en-US" dirty="0"/>
          </a:p>
        </p:txBody>
      </p:sp>
      <p:sp>
        <p:nvSpPr>
          <p:cNvPr id="3" name="Content Placeholder 2"/>
          <p:cNvSpPr>
            <a:spLocks noGrp="1"/>
          </p:cNvSpPr>
          <p:nvPr>
            <p:ph idx="1"/>
          </p:nvPr>
        </p:nvSpPr>
        <p:spPr/>
        <p:txBody>
          <a:bodyPr/>
          <a:lstStyle/>
          <a:p>
            <a:pPr eaLnBrk="1" hangingPunct="1">
              <a:defRPr/>
            </a:pPr>
            <a:r>
              <a:rPr lang="en-US" dirty="0" smtClean="0"/>
              <a:t>Show the Navigation Pane, ensure that Discount Report is selected, and then click the Office Button to display the Microsoft Office Button menu</a:t>
            </a:r>
          </a:p>
          <a:p>
            <a:pPr eaLnBrk="1" hangingPunct="1">
              <a:defRPr/>
            </a:pPr>
            <a:r>
              <a:rPr lang="en-US" dirty="0" smtClean="0"/>
              <a:t>Point to Print on the Office Button menu and then click Quick Print on the Print submenu to print the report</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FCA01215-6C9A-4123-8ECD-B1EF51BD18B1}" type="slidenum">
              <a:rPr lang="en-US" smtClean="0"/>
              <a:pPr>
                <a:defRPr/>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Labels</a:t>
            </a:r>
            <a:endParaRPr lang="en-US" dirty="0"/>
          </a:p>
        </p:txBody>
      </p:sp>
      <p:sp>
        <p:nvSpPr>
          <p:cNvPr id="3" name="Content Placeholder 2"/>
          <p:cNvSpPr>
            <a:spLocks noGrp="1"/>
          </p:cNvSpPr>
          <p:nvPr>
            <p:ph idx="1"/>
          </p:nvPr>
        </p:nvSpPr>
        <p:spPr/>
        <p:txBody>
          <a:bodyPr/>
          <a:lstStyle/>
          <a:p>
            <a:pPr eaLnBrk="1" hangingPunct="1">
              <a:defRPr/>
            </a:pPr>
            <a:r>
              <a:rPr lang="en-US" sz="3000" dirty="0" smtClean="0"/>
              <a:t>Show the Navigation Pane and select the Client table</a:t>
            </a:r>
          </a:p>
          <a:p>
            <a:pPr eaLnBrk="1" hangingPunct="1">
              <a:defRPr/>
            </a:pPr>
            <a:r>
              <a:rPr lang="en-US" sz="3000" dirty="0" smtClean="0"/>
              <a:t>Click Create on the Ribbon to display the Create tab</a:t>
            </a:r>
          </a:p>
          <a:p>
            <a:pPr eaLnBrk="1" hangingPunct="1">
              <a:defRPr/>
            </a:pPr>
            <a:r>
              <a:rPr lang="en-US" sz="3000" dirty="0" smtClean="0"/>
              <a:t>Click the Labels button on the Ribbon to display the Label Wizard dialog box</a:t>
            </a:r>
          </a:p>
          <a:p>
            <a:pPr eaLnBrk="1" hangingPunct="1">
              <a:defRPr/>
            </a:pPr>
            <a:r>
              <a:rPr lang="en-US" sz="3000" dirty="0" smtClean="0"/>
              <a:t>Ensure that English is selected as the Unit of Measure and that Avery is selected in the “Filter by manufacturer” box</a:t>
            </a:r>
          </a:p>
          <a:p>
            <a:pPr eaLnBrk="1" hangingPunct="1">
              <a:defRPr/>
            </a:pPr>
            <a:r>
              <a:rPr lang="en-US" sz="3000" dirty="0" smtClean="0"/>
              <a:t>Click C2163 in the Product number list</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92C77F20-929E-4A03-9AC8-EC357D69B7BB}" type="slidenum">
              <a:rPr lang="en-US" smtClean="0"/>
              <a:pPr>
                <a:defRPr/>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Labels</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Click the Next button</a:t>
            </a:r>
          </a:p>
          <a:p>
            <a:pPr eaLnBrk="1" hangingPunct="1">
              <a:defRPr/>
            </a:pPr>
            <a:r>
              <a:rPr lang="en-US" sz="2800" dirty="0" smtClean="0"/>
              <a:t>Click the Next button to accept the default font and color settings</a:t>
            </a:r>
          </a:p>
          <a:p>
            <a:pPr eaLnBrk="1" hangingPunct="1">
              <a:defRPr/>
            </a:pPr>
            <a:r>
              <a:rPr lang="en-US" sz="2800" dirty="0" smtClean="0"/>
              <a:t>Click the Client Name field and then click the Add Field button</a:t>
            </a:r>
          </a:p>
          <a:p>
            <a:pPr eaLnBrk="1" hangingPunct="1">
              <a:defRPr/>
            </a:pPr>
            <a:r>
              <a:rPr lang="en-US" sz="2800" dirty="0" smtClean="0"/>
              <a:t>Click the second line in the label, and then add the Street field</a:t>
            </a:r>
          </a:p>
          <a:p>
            <a:pPr eaLnBrk="1" hangingPunct="1">
              <a:defRPr/>
            </a:pPr>
            <a:r>
              <a:rPr lang="en-US" sz="2800" dirty="0" smtClean="0"/>
              <a:t>Click the third line of the label</a:t>
            </a:r>
          </a:p>
          <a:p>
            <a:pPr eaLnBrk="1" hangingPunct="1">
              <a:defRPr/>
            </a:pPr>
            <a:r>
              <a:rPr lang="en-US" sz="2800" dirty="0" smtClean="0"/>
              <a:t>Add the City field, type , (a comma), press the SPACEBAR, add the State field, press the SPACEBAR, and then add the Postal Code field</a:t>
            </a:r>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dirty="0"/>
          </a:p>
        </p:txBody>
      </p:sp>
      <p:sp>
        <p:nvSpPr>
          <p:cNvPr id="5" name="Slide Number Placeholder 4"/>
          <p:cNvSpPr>
            <a:spLocks noGrp="1"/>
          </p:cNvSpPr>
          <p:nvPr>
            <p:ph type="sldNum" sz="quarter" idx="11"/>
          </p:nvPr>
        </p:nvSpPr>
        <p:spPr/>
        <p:txBody>
          <a:bodyPr/>
          <a:lstStyle/>
          <a:p>
            <a:pPr>
              <a:defRPr/>
            </a:pPr>
            <a:fld id="{13DD72E0-41D9-4D70-AD4D-5F97ACE1A93B}" type="slidenum">
              <a:rPr lang="en-US" smtClean="0"/>
              <a:pPr>
                <a:defRPr/>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Creating Labels</a:t>
            </a:r>
            <a:endParaRPr lang="en-US" dirty="0"/>
          </a:p>
        </p:txBody>
      </p:sp>
      <p:sp>
        <p:nvSpPr>
          <p:cNvPr id="3" name="Content Placeholder 2"/>
          <p:cNvSpPr>
            <a:spLocks noGrp="1"/>
          </p:cNvSpPr>
          <p:nvPr>
            <p:ph idx="1"/>
          </p:nvPr>
        </p:nvSpPr>
        <p:spPr/>
        <p:txBody>
          <a:bodyPr/>
          <a:lstStyle/>
          <a:p>
            <a:pPr eaLnBrk="1" hangingPunct="1">
              <a:defRPr/>
            </a:pPr>
            <a:r>
              <a:rPr lang="en-US" dirty="0" smtClean="0"/>
              <a:t>Because the label now is complete, click the Next button</a:t>
            </a:r>
          </a:p>
          <a:p>
            <a:pPr eaLnBrk="1" hangingPunct="1">
              <a:defRPr/>
            </a:pPr>
            <a:r>
              <a:rPr lang="en-US" dirty="0" smtClean="0"/>
              <a:t>Select the Postal Code field as the field to sort by, and then click the Add Field button</a:t>
            </a:r>
          </a:p>
          <a:p>
            <a:pPr eaLnBrk="1" hangingPunct="1">
              <a:defRPr/>
            </a:pPr>
            <a:r>
              <a:rPr lang="en-US" dirty="0" smtClean="0"/>
              <a:t>Click the Next button</a:t>
            </a:r>
          </a:p>
          <a:p>
            <a:pPr eaLnBrk="1" hangingPunct="1">
              <a:defRPr/>
            </a:pPr>
            <a:r>
              <a:rPr lang="en-US" dirty="0" smtClean="0"/>
              <a:t>Ensure the name for the report (that is, the labels) is Labels Client</a:t>
            </a:r>
          </a:p>
          <a:p>
            <a:pPr eaLnBrk="1" hangingPunct="1">
              <a:defRPr/>
            </a:pPr>
            <a:r>
              <a:rPr lang="en-US" dirty="0" smtClean="0"/>
              <a:t>Click the Finish button to complete the labels</a:t>
            </a:r>
          </a:p>
          <a:p>
            <a:pPr eaLnBrk="1" hangingPunct="1">
              <a:defRPr/>
            </a:pPr>
            <a:r>
              <a:rPr lang="en-US" dirty="0" smtClean="0"/>
              <a:t>Close the Labels Client report</a:t>
            </a:r>
          </a:p>
          <a:p>
            <a:pPr eaLnBrk="1" hangingPunct="1">
              <a:defRPr/>
            </a:pPr>
            <a:endParaRPr lang="en-US" dirty="0" smtClean="0"/>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573A1A8B-2FA3-46B5-8781-42E3B83C7FFD}" type="slidenum">
              <a:rPr lang="en-US" smtClean="0"/>
              <a:pPr>
                <a:defRPr/>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Printing Labels</a:t>
            </a:r>
            <a:endParaRPr lang="en-US" dirty="0"/>
          </a:p>
        </p:txBody>
      </p:sp>
      <p:sp>
        <p:nvSpPr>
          <p:cNvPr id="3" name="Content Placeholder 2"/>
          <p:cNvSpPr>
            <a:spLocks noGrp="1"/>
          </p:cNvSpPr>
          <p:nvPr>
            <p:ph idx="1"/>
          </p:nvPr>
        </p:nvSpPr>
        <p:spPr/>
        <p:txBody>
          <a:bodyPr/>
          <a:lstStyle/>
          <a:p>
            <a:pPr eaLnBrk="1" hangingPunct="1">
              <a:defRPr/>
            </a:pPr>
            <a:r>
              <a:rPr lang="en-US" dirty="0" smtClean="0"/>
              <a:t>Show the Navigation Pane and ensure the Labels Client report is selected and then click the Office Button to display the Microsoft Office menu</a:t>
            </a:r>
          </a:p>
          <a:p>
            <a:pPr eaLnBrk="1" hangingPunct="1">
              <a:defRPr/>
            </a:pPr>
            <a:r>
              <a:rPr lang="en-US" dirty="0" smtClean="0"/>
              <a:t>Point to Print on the Office Button menu and then click Quick Print on the Print submenu to print the report</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76952313-6448-4395-B602-6978DD89BEB9}" type="slidenum">
              <a:rPr lang="en-US" smtClean="0"/>
              <a:pPr>
                <a:defRPr/>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Quitting Access</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Close button on the right side of the Access title bar to quit Access</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0EBDFD7C-E18C-4A62-8D1B-CDE79A85D79A}" type="slidenum">
              <a:rPr lang="en-US" smtClean="0"/>
              <a:pPr>
                <a:defRPr/>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Quitting Access</a:t>
            </a:r>
            <a:endParaRPr lang="en-US" dirty="0"/>
          </a:p>
        </p:txBody>
      </p:sp>
      <p:sp>
        <p:nvSpPr>
          <p:cNvPr id="3" name="Content Placeholder 2"/>
          <p:cNvSpPr>
            <a:spLocks noGrp="1"/>
          </p:cNvSpPr>
          <p:nvPr>
            <p:ph idx="1"/>
          </p:nvPr>
        </p:nvSpPr>
        <p:spPr/>
        <p:txBody>
          <a:bodyPr/>
          <a:lstStyle/>
          <a:p>
            <a:pPr eaLnBrk="1" hangingPunct="1">
              <a:defRPr/>
            </a:pPr>
            <a:r>
              <a:rPr lang="en-US" dirty="0" smtClean="0"/>
              <a:t>Click the Close button on the right side of the Access title bar to quit Access</a:t>
            </a:r>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E93434B6-50AC-4204-BA9A-32C36696C5E8}" type="slidenum">
              <a:rPr lang="en-US" smtClean="0"/>
              <a:pPr>
                <a:defRPr/>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Summary</a:t>
            </a:r>
            <a:endParaRPr lang="en-US" dirty="0"/>
          </a:p>
        </p:txBody>
      </p:sp>
      <p:sp>
        <p:nvSpPr>
          <p:cNvPr id="3" name="Content Placeholder 2"/>
          <p:cNvSpPr>
            <a:spLocks noGrp="1"/>
          </p:cNvSpPr>
          <p:nvPr>
            <p:ph idx="1"/>
          </p:nvPr>
        </p:nvSpPr>
        <p:spPr/>
        <p:txBody>
          <a:bodyPr/>
          <a:lstStyle/>
          <a:p>
            <a:pPr eaLnBrk="1" fontAlgn="auto" hangingPunct="1">
              <a:spcAft>
                <a:spcPts val="0"/>
              </a:spcAft>
              <a:defRPr/>
            </a:pPr>
            <a:r>
              <a:rPr lang="en-US" dirty="0" smtClean="0"/>
              <a:t>Change a caption</a:t>
            </a:r>
          </a:p>
          <a:p>
            <a:pPr eaLnBrk="1" fontAlgn="auto" hangingPunct="1">
              <a:spcAft>
                <a:spcPts val="0"/>
              </a:spcAft>
              <a:defRPr/>
            </a:pPr>
            <a:r>
              <a:rPr lang="en-US" dirty="0" smtClean="0"/>
              <a:t>Create queries for reports</a:t>
            </a:r>
          </a:p>
          <a:p>
            <a:pPr eaLnBrk="1" fontAlgn="auto" hangingPunct="1">
              <a:spcAft>
                <a:spcPts val="0"/>
              </a:spcAft>
              <a:defRPr/>
            </a:pPr>
            <a:r>
              <a:rPr lang="en-US" dirty="0" smtClean="0"/>
              <a:t>Create reports in Design view</a:t>
            </a:r>
          </a:p>
          <a:p>
            <a:pPr eaLnBrk="1" fontAlgn="auto" hangingPunct="1">
              <a:spcAft>
                <a:spcPts val="0"/>
              </a:spcAft>
              <a:defRPr/>
            </a:pPr>
            <a:r>
              <a:rPr lang="en-US" dirty="0" smtClean="0"/>
              <a:t>Add fields and text boxes to a report</a:t>
            </a:r>
          </a:p>
          <a:p>
            <a:pPr eaLnBrk="1" fontAlgn="auto" hangingPunct="1">
              <a:spcAft>
                <a:spcPts val="0"/>
              </a:spcAft>
              <a:defRPr/>
            </a:pPr>
            <a:r>
              <a:rPr lang="en-US" dirty="0" smtClean="0"/>
              <a:t>Format controls</a:t>
            </a:r>
          </a:p>
          <a:p>
            <a:pPr eaLnBrk="1" fontAlgn="auto" hangingPunct="1">
              <a:spcAft>
                <a:spcPts val="0"/>
              </a:spcAft>
              <a:defRPr/>
            </a:pPr>
            <a:r>
              <a:rPr lang="en-US" dirty="0" smtClean="0"/>
              <a:t>Group and ungroup controls</a:t>
            </a:r>
          </a:p>
          <a:p>
            <a:pPr eaLnBrk="1" hangingPunct="1">
              <a:buFont typeface="Arial" pitchFamily="34" charset="0"/>
              <a:buNone/>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F8CE8A7F-5E8D-46BD-B88B-1EC6C5C6BCEA}" type="slidenum">
              <a:rPr lang="en-US" smtClean="0"/>
              <a:pPr>
                <a:defRPr/>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Summary</a:t>
            </a:r>
            <a:endParaRPr lang="en-US" dirty="0"/>
          </a:p>
        </p:txBody>
      </p:sp>
      <p:sp>
        <p:nvSpPr>
          <p:cNvPr id="3" name="Content Placeholder 2"/>
          <p:cNvSpPr>
            <a:spLocks noGrp="1"/>
          </p:cNvSpPr>
          <p:nvPr>
            <p:ph idx="1"/>
          </p:nvPr>
        </p:nvSpPr>
        <p:spPr/>
        <p:txBody>
          <a:bodyPr/>
          <a:lstStyle/>
          <a:p>
            <a:pPr eaLnBrk="1" fontAlgn="auto" hangingPunct="1">
              <a:spcAft>
                <a:spcPts val="0"/>
              </a:spcAft>
              <a:defRPr/>
            </a:pPr>
            <a:r>
              <a:rPr lang="en-US" dirty="0" smtClean="0"/>
              <a:t>Update multiple controls</a:t>
            </a:r>
          </a:p>
          <a:p>
            <a:pPr eaLnBrk="1" fontAlgn="auto" hangingPunct="1">
              <a:spcAft>
                <a:spcPts val="0"/>
              </a:spcAft>
              <a:defRPr/>
            </a:pPr>
            <a:r>
              <a:rPr lang="en-US" dirty="0" smtClean="0"/>
              <a:t>Add and modify a sub-report</a:t>
            </a:r>
          </a:p>
          <a:p>
            <a:pPr eaLnBrk="1" fontAlgn="auto" hangingPunct="1">
              <a:spcAft>
                <a:spcPts val="0"/>
              </a:spcAft>
              <a:defRPr/>
            </a:pPr>
            <a:r>
              <a:rPr lang="en-US" dirty="0" smtClean="0"/>
              <a:t>Modify section properties</a:t>
            </a:r>
          </a:p>
          <a:p>
            <a:pPr eaLnBrk="1" fontAlgn="auto" hangingPunct="1">
              <a:spcAft>
                <a:spcPts val="0"/>
              </a:spcAft>
              <a:defRPr/>
            </a:pPr>
            <a:r>
              <a:rPr lang="en-US" dirty="0" smtClean="0"/>
              <a:t>Add a title, page number, and date</a:t>
            </a:r>
          </a:p>
          <a:p>
            <a:pPr eaLnBrk="1" fontAlgn="auto" hangingPunct="1">
              <a:spcAft>
                <a:spcPts val="0"/>
              </a:spcAft>
              <a:defRPr/>
            </a:pPr>
            <a:r>
              <a:rPr lang="en-US" dirty="0" smtClean="0"/>
              <a:t>Add totals and subtotals</a:t>
            </a:r>
          </a:p>
          <a:p>
            <a:pPr eaLnBrk="1" fontAlgn="auto" hangingPunct="1">
              <a:spcAft>
                <a:spcPts val="0"/>
              </a:spcAft>
              <a:defRPr/>
            </a:pPr>
            <a:r>
              <a:rPr lang="en-US" dirty="0" smtClean="0"/>
              <a:t>Create and print mailing labels</a:t>
            </a:r>
          </a:p>
          <a:p>
            <a:pPr eaLnBrk="1" hangingPunct="1">
              <a:buFont typeface="Arial" pitchFamily="34" charset="0"/>
              <a:buNone/>
              <a:defRPr/>
            </a:pPr>
            <a:endParaRPr lang="en-US" dirty="0"/>
          </a:p>
        </p:txBody>
      </p:sp>
      <p:sp>
        <p:nvSpPr>
          <p:cNvPr id="4" name="Footer Placeholder 3"/>
          <p:cNvSpPr>
            <a:spLocks noGrp="1"/>
          </p:cNvSpPr>
          <p:nvPr>
            <p:ph type="ftr" sz="quarter" idx="10"/>
          </p:nvPr>
        </p:nvSpPr>
        <p:spPr/>
        <p:txBody>
          <a:bodyPr/>
          <a:lstStyle/>
          <a:p>
            <a:pPr>
              <a:defRPr/>
            </a:pPr>
            <a:r>
              <a:rPr lang="en-US" smtClean="0"/>
              <a:t>Microsoft Office 2007: Comprehensive Concepts and Techniques - Windows Vista Edition</a:t>
            </a:r>
            <a:endParaRPr lang="en-US"/>
          </a:p>
        </p:txBody>
      </p:sp>
      <p:sp>
        <p:nvSpPr>
          <p:cNvPr id="5" name="Slide Number Placeholder 4"/>
          <p:cNvSpPr>
            <a:spLocks noGrp="1"/>
          </p:cNvSpPr>
          <p:nvPr>
            <p:ph type="sldNum" sz="quarter" idx="11"/>
          </p:nvPr>
        </p:nvSpPr>
        <p:spPr/>
        <p:txBody>
          <a:bodyPr/>
          <a:lstStyle/>
          <a:p>
            <a:pPr>
              <a:defRPr/>
            </a:pPr>
            <a:fld id="{1DFA3D65-6FC8-4DA5-AAE3-2FEF26A32471}" type="slidenum">
              <a:rPr lang="en-US" smtClean="0"/>
              <a:pPr>
                <a:defRPr/>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Changing a Caption</a:t>
            </a:r>
            <a:endParaRPr lang="en-US" dirty="0"/>
          </a:p>
        </p:txBody>
      </p:sp>
      <p:sp>
        <p:nvSpPr>
          <p:cNvPr id="12292"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Microsoft Office 2007: Comprehensive Concepts and Techniques - Windows Vista Edition</a:t>
            </a:r>
            <a:endParaRPr lang="en-US" dirty="0" smtClean="0"/>
          </a:p>
        </p:txBody>
      </p:sp>
      <p:sp>
        <p:nvSpPr>
          <p:cNvPr id="12293"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DD267C-41FE-426A-82AB-218E12CA4BF2}" type="slidenum">
              <a:rPr lang="en-US" smtClean="0"/>
              <a:pPr fontAlgn="base">
                <a:spcBef>
                  <a:spcPct val="0"/>
                </a:spcBef>
                <a:spcAft>
                  <a:spcPct val="0"/>
                </a:spcAft>
                <a:defRPr/>
              </a:pPr>
              <a:t>9</a:t>
            </a:fld>
            <a:endParaRPr lang="en-US" smtClean="0"/>
          </a:p>
        </p:txBody>
      </p:sp>
      <p:pic>
        <p:nvPicPr>
          <p:cNvPr id="7" name="Content Placeholder 6" descr="FigAC7-0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2819400"/>
            <a:ext cx="8077200" cy="685800"/>
          </a:xfrm>
        </p:spPr>
        <p:txBody>
          <a:bodyPr rtlCol="0">
            <a:normAutofit fontScale="90000"/>
          </a:bodyPr>
          <a:lstStyle/>
          <a:p>
            <a:pPr eaLnBrk="1" fontAlgn="auto" hangingPunct="1">
              <a:spcAft>
                <a:spcPts val="0"/>
              </a:spcAft>
              <a:defRPr/>
            </a:pPr>
            <a:r>
              <a:rPr lang="en-US" dirty="0" smtClean="0"/>
              <a:t>Access 2007 Chapter </a:t>
            </a:r>
            <a:r>
              <a:rPr lang="en-US" dirty="0" smtClean="0"/>
              <a:t>7 Complete</a:t>
            </a:r>
            <a:endParaRPr lang="en-US" dirty="0"/>
          </a:p>
        </p:txBody>
      </p:sp>
      <p:sp>
        <p:nvSpPr>
          <p:cNvPr id="95235" name="Subtitle 6"/>
          <p:cNvSpPr>
            <a:spLocks noGrp="1"/>
          </p:cNvSpPr>
          <p:nvPr>
            <p:ph type="subTitle" idx="1"/>
          </p:nvPr>
        </p:nvSpPr>
        <p:spPr/>
        <p:txBody>
          <a:bodyPr/>
          <a:lstStyle/>
          <a:p>
            <a:pPr eaLnBrk="1" hangingPunct="1"/>
            <a:r>
              <a:rPr lang="en-US" dirty="0" smtClean="0"/>
              <a:t>Advanced Report Techniques</a:t>
            </a:r>
          </a:p>
          <a:p>
            <a:pPr eaLnBrk="1" hangingPunct="1"/>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1813</TotalTime>
  <Words>6435</Words>
  <Application>Microsoft Office PowerPoint</Application>
  <PresentationFormat>On-screen Show (4:3)</PresentationFormat>
  <Paragraphs>577</Paragraphs>
  <Slides>90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Calibri</vt:lpstr>
      <vt:lpstr>Arial Black</vt:lpstr>
      <vt:lpstr>Aharoni</vt:lpstr>
      <vt:lpstr>Courier New</vt:lpstr>
      <vt:lpstr>Office Theme</vt:lpstr>
      <vt:lpstr>Access 2007 Chapter 7</vt:lpstr>
      <vt:lpstr>Objectives</vt:lpstr>
      <vt:lpstr>Objectives</vt:lpstr>
      <vt:lpstr>Plan Ahead</vt:lpstr>
      <vt:lpstr>Starting Access</vt:lpstr>
      <vt:lpstr>Opening a Database</vt:lpstr>
      <vt:lpstr>Opening a Database</vt:lpstr>
      <vt:lpstr>Changing a Caption</vt:lpstr>
      <vt:lpstr>Changing a Caption</vt:lpstr>
      <vt:lpstr>Creating a Query for the Report</vt:lpstr>
      <vt:lpstr>Creating an Additional Query for the Report</vt:lpstr>
      <vt:lpstr>Creating an Additional Query for the Report</vt:lpstr>
      <vt:lpstr>Creating an Additional Query for the Report</vt:lpstr>
      <vt:lpstr>Creating an Additional Query for the Report</vt:lpstr>
      <vt:lpstr>Creating an Initial Report in Design View</vt:lpstr>
      <vt:lpstr>Creating an Initial Report in Design View</vt:lpstr>
      <vt:lpstr>Creating an Initial Report in Design View</vt:lpstr>
      <vt:lpstr>Saving the Report</vt:lpstr>
      <vt:lpstr>Adding Fields to the Report</vt:lpstr>
      <vt:lpstr>Adding Fields to the Report</vt:lpstr>
      <vt:lpstr>Adding Fields to the Report</vt:lpstr>
      <vt:lpstr>Adding Text Boxes</vt:lpstr>
      <vt:lpstr>Adding Text Boxes</vt:lpstr>
      <vt:lpstr>Adding Text Boxes</vt:lpstr>
      <vt:lpstr>Viewing the Report</vt:lpstr>
      <vt:lpstr>Viewing the Report</vt:lpstr>
      <vt:lpstr>Formatting a Control</vt:lpstr>
      <vt:lpstr>Formatting a Control</vt:lpstr>
      <vt:lpstr>Grouping Controls</vt:lpstr>
      <vt:lpstr>Grouping Controls</vt:lpstr>
      <vt:lpstr>Updating Grouped Controls</vt:lpstr>
      <vt:lpstr>Updating Grouped Controls</vt:lpstr>
      <vt:lpstr>Updating Grouped Controls</vt:lpstr>
      <vt:lpstr>Updating Multiple Controls that Are Not Grouped</vt:lpstr>
      <vt:lpstr>Updating Multiple Controls that Are Not Grouped</vt:lpstr>
      <vt:lpstr>Adding a Sub-report</vt:lpstr>
      <vt:lpstr>Adding a Sub-report</vt:lpstr>
      <vt:lpstr>Adding a Sub-report</vt:lpstr>
      <vt:lpstr>Opening the Sub-report in Design View </vt:lpstr>
      <vt:lpstr>Opening the Sub-report in Design View </vt:lpstr>
      <vt:lpstr>Modifying the Controls in the Sub-report</vt:lpstr>
      <vt:lpstr>Modifying the Controls in the Sub-report</vt:lpstr>
      <vt:lpstr>Changing the Can Grow Property</vt:lpstr>
      <vt:lpstr>Changing the Can Grow Property</vt:lpstr>
      <vt:lpstr>Changing the Appearance of the Controls in the Sub-report</vt:lpstr>
      <vt:lpstr>Changing the Appearance of the Controls in the Sub-report</vt:lpstr>
      <vt:lpstr>Resizing the Sub-report and the Report</vt:lpstr>
      <vt:lpstr>Resizing the Sub-report and the Report</vt:lpstr>
      <vt:lpstr>Modifying Section Properties</vt:lpstr>
      <vt:lpstr>Modifying Section Properties</vt:lpstr>
      <vt:lpstr>Adding a Title, Page Number, and Date</vt:lpstr>
      <vt:lpstr>Adding a Title, Page Number, and Date</vt:lpstr>
      <vt:lpstr>Adding a Title, Page Number, and Date</vt:lpstr>
      <vt:lpstr>Saving and Closing the Report</vt:lpstr>
      <vt:lpstr>Printing the Report</vt:lpstr>
      <vt:lpstr>Creating a Second Report</vt:lpstr>
      <vt:lpstr>Creating a Second Report</vt:lpstr>
      <vt:lpstr>Adding a Field to the Report</vt:lpstr>
      <vt:lpstr>Adding a Field to the Report</vt:lpstr>
      <vt:lpstr>Adding a Field to the Report</vt:lpstr>
      <vt:lpstr>Adding the Remaining Fields</vt:lpstr>
      <vt:lpstr>Adding the Remaining Fields</vt:lpstr>
      <vt:lpstr>Adding the Remaining Fields</vt:lpstr>
      <vt:lpstr>Resizing the Detail Section</vt:lpstr>
      <vt:lpstr>Adding Totals and Subtotals</vt:lpstr>
      <vt:lpstr>Adding Totals and Subtotals</vt:lpstr>
      <vt:lpstr>Adding Totals and Subtotals</vt:lpstr>
      <vt:lpstr>Adding Totals and Subtotals</vt:lpstr>
      <vt:lpstr>Adding Totals and Subtotals</vt:lpstr>
      <vt:lpstr>Adding Totals and Subtotals</vt:lpstr>
      <vt:lpstr>Adding Totals and Subtotals</vt:lpstr>
      <vt:lpstr>Viewing the Report</vt:lpstr>
      <vt:lpstr>Viewing the Report</vt:lpstr>
      <vt:lpstr>Assigning a Conditional Value</vt:lpstr>
      <vt:lpstr>Assigning a Conditional Value</vt:lpstr>
      <vt:lpstr>Assigning a Conditional Value</vt:lpstr>
      <vt:lpstr>Assigning a Conditional Value</vt:lpstr>
      <vt:lpstr>Assigning a Conditional Value</vt:lpstr>
      <vt:lpstr>Changing the Report Margins</vt:lpstr>
      <vt:lpstr>Saving and Closing the Report</vt:lpstr>
      <vt:lpstr>Printing the Report</vt:lpstr>
      <vt:lpstr>Creating Labels</vt:lpstr>
      <vt:lpstr>Creating Labels</vt:lpstr>
      <vt:lpstr>Creating Labels</vt:lpstr>
      <vt:lpstr>Printing Labels</vt:lpstr>
      <vt:lpstr>Quitting Access</vt:lpstr>
      <vt:lpstr>Quitting Access</vt:lpstr>
      <vt:lpstr>Summary</vt:lpstr>
      <vt:lpstr>Summary</vt:lpstr>
      <vt:lpstr>Access 2007 Chapter 7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207</cp:revision>
  <dcterms:created xsi:type="dcterms:W3CDTF">2007-02-12T19:59:09Z</dcterms:created>
  <dcterms:modified xsi:type="dcterms:W3CDTF">2007-08-03T16:58:54Z</dcterms:modified>
</cp:coreProperties>
</file>