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6"/>
  </p:notesMasterIdLst>
  <p:sldIdLst>
    <p:sldId id="256" r:id="rId2"/>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85" r:id="rId45"/>
    <p:sldId id="386" r:id="rId46"/>
    <p:sldId id="387" r:id="rId47"/>
    <p:sldId id="388" r:id="rId48"/>
    <p:sldId id="389" r:id="rId49"/>
    <p:sldId id="390" r:id="rId50"/>
    <p:sldId id="391" r:id="rId51"/>
    <p:sldId id="392" r:id="rId52"/>
    <p:sldId id="393" r:id="rId53"/>
    <p:sldId id="394" r:id="rId54"/>
    <p:sldId id="395" r:id="rId55"/>
    <p:sldId id="396" r:id="rId56"/>
    <p:sldId id="397" r:id="rId57"/>
    <p:sldId id="398" r:id="rId58"/>
    <p:sldId id="399"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413" r:id="rId73"/>
    <p:sldId id="414" r:id="rId74"/>
    <p:sldId id="415" r:id="rId75"/>
    <p:sldId id="416" r:id="rId76"/>
    <p:sldId id="417" r:id="rId77"/>
    <p:sldId id="418" r:id="rId78"/>
    <p:sldId id="419" r:id="rId79"/>
    <p:sldId id="420" r:id="rId80"/>
    <p:sldId id="421" r:id="rId81"/>
    <p:sldId id="422" r:id="rId82"/>
    <p:sldId id="423" r:id="rId83"/>
    <p:sldId id="424" r:id="rId84"/>
    <p:sldId id="425" r:id="rId85"/>
    <p:sldId id="426" r:id="rId86"/>
    <p:sldId id="427" r:id="rId87"/>
    <p:sldId id="428" r:id="rId88"/>
    <p:sldId id="429" r:id="rId89"/>
    <p:sldId id="430" r:id="rId90"/>
    <p:sldId id="431" r:id="rId91"/>
    <p:sldId id="432" r:id="rId92"/>
    <p:sldId id="433" r:id="rId93"/>
    <p:sldId id="434" r:id="rId94"/>
    <p:sldId id="342" r:id="rId9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5928" autoAdjust="0"/>
    <p:restoredTop sz="94660"/>
  </p:normalViewPr>
  <p:slideViewPr>
    <p:cSldViewPr>
      <p:cViewPr>
        <p:scale>
          <a:sx n="90" d="100"/>
          <a:sy n="90" d="100"/>
        </p:scale>
        <p:origin x="-1008" y="-4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2199D3-1F25-4D5B-B971-CB904ADF319D}" type="datetimeFigureOut">
              <a:rPr lang="en-US"/>
              <a:pPr>
                <a:defRPr/>
              </a:pPr>
              <a:t>8/3/2007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032457A-7A60-41CA-9436-B17DCBCCF5A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152400" y="2133600"/>
            <a:ext cx="5640388" cy="646113"/>
          </a:xfrm>
          <a:prstGeom prst="rect">
            <a:avLst/>
          </a:prstGeom>
          <a:noFill/>
        </p:spPr>
        <p:txBody>
          <a:bodyPr wrap="none">
            <a:spAutoFit/>
          </a:bodyPr>
          <a:lstStyle/>
          <a:p>
            <a:pPr fontAlgn="auto">
              <a:spcBef>
                <a:spcPts val="0"/>
              </a:spcBef>
              <a:spcAft>
                <a:spcPts val="0"/>
              </a:spcAft>
              <a:defRPr/>
            </a:pPr>
            <a:r>
              <a:rPr lang="en-US" sz="3600" dirty="0">
                <a:latin typeface="Arial Black" pitchFamily="34" charset="0"/>
                <a:cs typeface="Aharoni" pitchFamily="2" charset="-79"/>
              </a:rPr>
              <a:t>Microsoft Office 2007</a:t>
            </a:r>
          </a:p>
        </p:txBody>
      </p:sp>
      <p:cxnSp>
        <p:nvCxnSpPr>
          <p:cNvPr id="5" name="Straight Connector 4"/>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3"/>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00600" y="3581400"/>
            <a:ext cx="4267200" cy="3213505"/>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5" name="Slide Number Placeholder 5"/>
          <p:cNvSpPr>
            <a:spLocks noGrp="1"/>
          </p:cNvSpPr>
          <p:nvPr>
            <p:ph type="sldNum" sz="quarter" idx="11"/>
          </p:nvPr>
        </p:nvSpPr>
        <p:spPr/>
        <p:txBody>
          <a:bodyPr/>
          <a:lstStyle>
            <a:lvl1pPr>
              <a:defRPr/>
            </a:lvl1pPr>
          </a:lstStyle>
          <a:p>
            <a:pPr>
              <a:defRPr/>
            </a:pPr>
            <a:fld id="{24829A65-4864-4142-A9A9-07BDAF1B60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5" name="Slide Number Placeholder 5"/>
          <p:cNvSpPr>
            <a:spLocks noGrp="1"/>
          </p:cNvSpPr>
          <p:nvPr>
            <p:ph type="sldNum" sz="quarter" idx="11"/>
          </p:nvPr>
        </p:nvSpPr>
        <p:spPr/>
        <p:txBody>
          <a:bodyPr/>
          <a:lstStyle>
            <a:lvl1pPr>
              <a:defRPr/>
            </a:lvl1pPr>
          </a:lstStyle>
          <a:p>
            <a:pPr>
              <a:defRPr/>
            </a:pPr>
            <a:fld id="{170E32F1-B421-4069-B12F-032CAEF4F2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srcRect/>
          <a:stretch>
            <a:fillRect/>
          </a:stretch>
        </p:blipFill>
        <p:spPr bwMode="auto">
          <a:xfrm>
            <a:off x="-152400" y="6477000"/>
            <a:ext cx="8305800" cy="611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 name="Straight Connector 4"/>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a:off x="0" y="6492875"/>
            <a:ext cx="7924800" cy="365125"/>
          </a:xfrm>
        </p:spPr>
        <p:txBody>
          <a:bodyPr/>
          <a:lstStyle>
            <a:lvl1pPr algn="l">
              <a:defRPr b="1">
                <a:solidFill>
                  <a:schemeClr val="bg1"/>
                </a:solidFill>
              </a:defRPr>
            </a:lvl1pPr>
          </a:lstStyle>
          <a:p>
            <a:pPr>
              <a:defRPr/>
            </a:pPr>
            <a:r>
              <a:rPr lang="en-US" smtClean="0"/>
              <a:t>Microsoft Office 2007: Comprehensive Concepts and Techniques - Windows Vista Edition</a:t>
            </a:r>
            <a:endParaRPr lang="en-US"/>
          </a:p>
        </p:txBody>
      </p:sp>
      <p:sp>
        <p:nvSpPr>
          <p:cNvPr id="7" name="Slide Number Placeholder 5"/>
          <p:cNvSpPr>
            <a:spLocks noGrp="1"/>
          </p:cNvSpPr>
          <p:nvPr>
            <p:ph type="sldNum" sz="quarter" idx="11"/>
          </p:nvPr>
        </p:nvSpPr>
        <p:spPr>
          <a:xfrm>
            <a:off x="8458200" y="6492875"/>
            <a:ext cx="533400" cy="365125"/>
          </a:xfrm>
        </p:spPr>
        <p:txBody>
          <a:bodyPr/>
          <a:lstStyle>
            <a:lvl1pPr>
              <a:defRPr b="1">
                <a:solidFill>
                  <a:schemeClr val="tx1"/>
                </a:solidFill>
              </a:defRPr>
            </a:lvl1pPr>
          </a:lstStyle>
          <a:p>
            <a:pPr>
              <a:defRPr/>
            </a:pPr>
            <a:fld id="{AF3A7BAF-073E-4BBF-8A15-46A7A7177C5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5" name="Slide Number Placeholder 5"/>
          <p:cNvSpPr>
            <a:spLocks noGrp="1"/>
          </p:cNvSpPr>
          <p:nvPr>
            <p:ph type="sldNum" sz="quarter" idx="11"/>
          </p:nvPr>
        </p:nvSpPr>
        <p:spPr/>
        <p:txBody>
          <a:bodyPr/>
          <a:lstStyle>
            <a:lvl1pPr>
              <a:defRPr/>
            </a:lvl1pPr>
          </a:lstStyle>
          <a:p>
            <a:pPr>
              <a:defRPr/>
            </a:pPr>
            <a:fld id="{4900A885-3323-486D-877A-FBED4CB3F5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6" name="Slide Number Placeholder 5"/>
          <p:cNvSpPr>
            <a:spLocks noGrp="1"/>
          </p:cNvSpPr>
          <p:nvPr>
            <p:ph type="sldNum" sz="quarter" idx="11"/>
          </p:nvPr>
        </p:nvSpPr>
        <p:spPr/>
        <p:txBody>
          <a:bodyPr/>
          <a:lstStyle>
            <a:lvl1pPr>
              <a:defRPr/>
            </a:lvl1pPr>
          </a:lstStyle>
          <a:p>
            <a:pPr>
              <a:defRPr/>
            </a:pPr>
            <a:fld id="{4DEF14F0-56B4-4B78-9EAA-2B8141AF9A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8" name="Slide Number Placeholder 5"/>
          <p:cNvSpPr>
            <a:spLocks noGrp="1"/>
          </p:cNvSpPr>
          <p:nvPr>
            <p:ph type="sldNum" sz="quarter" idx="11"/>
          </p:nvPr>
        </p:nvSpPr>
        <p:spPr/>
        <p:txBody>
          <a:bodyPr/>
          <a:lstStyle>
            <a:lvl1pPr>
              <a:defRPr/>
            </a:lvl1pPr>
          </a:lstStyle>
          <a:p>
            <a:pPr>
              <a:defRPr/>
            </a:pPr>
            <a:fld id="{72E51167-05B0-4E13-905B-399EC403AA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4" name="Slide Number Placeholder 5"/>
          <p:cNvSpPr>
            <a:spLocks noGrp="1"/>
          </p:cNvSpPr>
          <p:nvPr>
            <p:ph type="sldNum" sz="quarter" idx="11"/>
          </p:nvPr>
        </p:nvSpPr>
        <p:spPr/>
        <p:txBody>
          <a:bodyPr/>
          <a:lstStyle>
            <a:lvl1pPr>
              <a:defRPr/>
            </a:lvl1pPr>
          </a:lstStyle>
          <a:p>
            <a:pPr>
              <a:defRPr/>
            </a:pPr>
            <a:fld id="{55827563-5204-4FCB-AC1A-B98BB5ED25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3" name="Slide Number Placeholder 5"/>
          <p:cNvSpPr>
            <a:spLocks noGrp="1"/>
          </p:cNvSpPr>
          <p:nvPr>
            <p:ph type="sldNum" sz="quarter" idx="11"/>
          </p:nvPr>
        </p:nvSpPr>
        <p:spPr/>
        <p:txBody>
          <a:bodyPr/>
          <a:lstStyle>
            <a:lvl1pPr>
              <a:defRPr/>
            </a:lvl1pPr>
          </a:lstStyle>
          <a:p>
            <a:pPr>
              <a:defRPr/>
            </a:pPr>
            <a:fld id="{79527DC0-5F61-4A35-A402-89EFD559CB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6" name="Slide Number Placeholder 5"/>
          <p:cNvSpPr>
            <a:spLocks noGrp="1"/>
          </p:cNvSpPr>
          <p:nvPr>
            <p:ph type="sldNum" sz="quarter" idx="11"/>
          </p:nvPr>
        </p:nvSpPr>
        <p:spPr/>
        <p:txBody>
          <a:bodyPr/>
          <a:lstStyle>
            <a:lvl1pPr>
              <a:defRPr/>
            </a:lvl1pPr>
          </a:lstStyle>
          <a:p>
            <a:pPr>
              <a:defRPr/>
            </a:pPr>
            <a:fld id="{8EFD6F3B-A554-4FDA-92CE-7CA76CF6A0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6" name="Slide Number Placeholder 5"/>
          <p:cNvSpPr>
            <a:spLocks noGrp="1"/>
          </p:cNvSpPr>
          <p:nvPr>
            <p:ph type="sldNum" sz="quarter" idx="11"/>
          </p:nvPr>
        </p:nvSpPr>
        <p:spPr/>
        <p:txBody>
          <a:bodyPr/>
          <a:lstStyle>
            <a:lvl1pPr>
              <a:defRPr/>
            </a:lvl1pPr>
          </a:lstStyle>
          <a:p>
            <a:pPr>
              <a:defRPr/>
            </a:pPr>
            <a:fld id="{BF5D2212-1BC4-47EE-99EB-F02188D1B5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Microsoft Office 2007: Comprehensive Concepts and Techniques - Windows Vista Edition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504AC82-3E70-4570-B73A-8D76B80025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0"/>
            <a:ext cx="8077200" cy="685800"/>
          </a:xfrm>
        </p:spPr>
        <p:txBody>
          <a:bodyPr rtlCol="0">
            <a:normAutofit fontScale="90000"/>
          </a:bodyPr>
          <a:lstStyle/>
          <a:p>
            <a:pPr eaLnBrk="1" fontAlgn="auto" hangingPunct="1">
              <a:spcAft>
                <a:spcPts val="0"/>
              </a:spcAft>
              <a:defRPr/>
            </a:pPr>
            <a:r>
              <a:rPr lang="en-US" dirty="0" smtClean="0"/>
              <a:t>Access Chapter 8</a:t>
            </a:r>
            <a:endParaRPr lang="en-US" dirty="0"/>
          </a:p>
        </p:txBody>
      </p:sp>
      <p:sp>
        <p:nvSpPr>
          <p:cNvPr id="4099" name="Subtitle 2"/>
          <p:cNvSpPr>
            <a:spLocks noGrp="1"/>
          </p:cNvSpPr>
          <p:nvPr>
            <p:ph type="subTitle" idx="1"/>
          </p:nvPr>
        </p:nvSpPr>
        <p:spPr/>
        <p:txBody>
          <a:bodyPr/>
          <a:lstStyle/>
          <a:p>
            <a:pPr eaLnBrk="1" hangingPunct="1"/>
            <a:r>
              <a:rPr lang="en-US" dirty="0" smtClean="0"/>
              <a:t>Advanced Form Techniques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Fields to the Form Design</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If necessary, click the ‘Show only fields in the current record source’ link at the bottom of the field list to show only the fields in the Client table</a:t>
            </a:r>
          </a:p>
          <a:p>
            <a:pPr eaLnBrk="1" hangingPunct="1">
              <a:defRPr/>
            </a:pPr>
            <a:r>
              <a:rPr lang="en-US" sz="2400" dirty="0" smtClean="0"/>
              <a:t>Drag the Client Number field from the field list to the approximate position</a:t>
            </a:r>
          </a:p>
          <a:p>
            <a:pPr eaLnBrk="1" hangingPunct="1">
              <a:defRPr/>
            </a:pPr>
            <a:r>
              <a:rPr lang="en-US" sz="2400" dirty="0" smtClean="0"/>
              <a:t>Click the Client Name field in the field list</a:t>
            </a:r>
          </a:p>
          <a:p>
            <a:pPr eaLnBrk="1" hangingPunct="1">
              <a:defRPr/>
            </a:pPr>
            <a:r>
              <a:rPr lang="en-US" sz="2400" dirty="0" smtClean="0"/>
              <a:t>While holding the SHIFT key down, click the Postal Code field in the field list to select multiple fields</a:t>
            </a:r>
          </a:p>
          <a:p>
            <a:pPr eaLnBrk="1" hangingPunct="1">
              <a:defRPr/>
            </a:pPr>
            <a:r>
              <a:rPr lang="en-US" sz="2400" dirty="0" smtClean="0"/>
              <a:t>Drag the selected fields to the approximate position</a:t>
            </a:r>
          </a:p>
          <a:p>
            <a:pPr eaLnBrk="1" hangingPunct="1">
              <a:defRPr/>
            </a:pPr>
            <a:r>
              <a:rPr lang="en-US" sz="2400" dirty="0" smtClean="0"/>
              <a:t>Select the Client Type through Current Due fields and then drag the selected fields to the approximate position</a:t>
            </a:r>
          </a:p>
          <a:p>
            <a:pPr eaLnBrk="1" hangingPunct="1">
              <a:defRPr/>
            </a:pPr>
            <a:endParaRPr lang="en-US" dirty="0" smtClean="0"/>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A7091D1D-C435-4BF6-9173-DE4996BF4D68}"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Fields to the Form Design</a:t>
            </a:r>
            <a:endParaRPr lang="en-US" dirty="0"/>
          </a:p>
        </p:txBody>
      </p:sp>
      <p:sp>
        <p:nvSpPr>
          <p:cNvPr id="3" name="Content Placeholder 2"/>
          <p:cNvSpPr>
            <a:spLocks noGrp="1"/>
          </p:cNvSpPr>
          <p:nvPr>
            <p:ph idx="1"/>
          </p:nvPr>
        </p:nvSpPr>
        <p:spPr/>
        <p:txBody>
          <a:bodyPr/>
          <a:lstStyle/>
          <a:p>
            <a:pPr eaLnBrk="1" hangingPunct="1">
              <a:defRPr/>
            </a:pPr>
            <a:r>
              <a:rPr lang="en-US" dirty="0" smtClean="0"/>
              <a:t>If controls for any of the fields are not aligned properly, align them by dragging them to the desired location or by using the alignment buttons on the Arrange tab.</a:t>
            </a:r>
          </a:p>
          <a:p>
            <a:pPr eaLnBrk="1" hangingPunct="1">
              <a:defRPr/>
            </a:pPr>
            <a:r>
              <a:rPr lang="en-US" dirty="0" smtClean="0"/>
              <a:t>Close the field list</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DA01541F-120B-49F0-B90A-2E4EA97F91BB}"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Fields to the Form Design</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A83D084F-D847-4F6F-B01F-9EAF73149CC5}" type="slidenum">
              <a:rPr lang="en-US" smtClean="0"/>
              <a:pPr>
                <a:defRPr/>
              </a:pPr>
              <a:t>12</a:t>
            </a:fld>
            <a:endParaRPr lang="en-US" dirty="0"/>
          </a:p>
        </p:txBody>
      </p:sp>
      <p:pic>
        <p:nvPicPr>
          <p:cNvPr id="7" name="Content Placeholder 6" descr="FigAC8-0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Calculated Field to the Form</a:t>
            </a:r>
            <a:endParaRPr lang="en-US" dirty="0"/>
          </a:p>
        </p:txBody>
      </p:sp>
      <p:sp>
        <p:nvSpPr>
          <p:cNvPr id="3" name="Content Placeholder 2"/>
          <p:cNvSpPr>
            <a:spLocks noGrp="1"/>
          </p:cNvSpPr>
          <p:nvPr>
            <p:ph idx="1"/>
          </p:nvPr>
        </p:nvSpPr>
        <p:spPr/>
        <p:txBody>
          <a:bodyPr/>
          <a:lstStyle/>
          <a:p>
            <a:pPr eaLnBrk="1" hangingPunct="1">
              <a:defRPr/>
            </a:pPr>
            <a:r>
              <a:rPr lang="en-US" sz="2200" dirty="0" smtClean="0"/>
              <a:t>Click the Text Box tool in the Controls group on the Design tab, and then move the mouse pointer, which has changed shape to a small plus symbol accompanied by a text box</a:t>
            </a:r>
          </a:p>
          <a:p>
            <a:pPr eaLnBrk="1" hangingPunct="1">
              <a:defRPr/>
            </a:pPr>
            <a:r>
              <a:rPr lang="en-US" sz="2200" dirty="0" smtClean="0"/>
              <a:t>Click the position on the previous page to place a text box</a:t>
            </a:r>
          </a:p>
          <a:p>
            <a:pPr eaLnBrk="1" hangingPunct="1">
              <a:defRPr/>
            </a:pPr>
            <a:r>
              <a:rPr lang="en-US" sz="2200" dirty="0" smtClean="0"/>
              <a:t>Click inside the text box and type =[Amount Paid]+[Current Due] as the expression in the text box</a:t>
            </a:r>
          </a:p>
          <a:p>
            <a:pPr eaLnBrk="1" hangingPunct="1">
              <a:defRPr/>
            </a:pPr>
            <a:r>
              <a:rPr lang="en-US" sz="2200" dirty="0" smtClean="0"/>
              <a:t>Click the attached label (the box that contains the word, Text) twice, once to select it and a second time to produce an insertion point</a:t>
            </a:r>
          </a:p>
          <a:p>
            <a:pPr eaLnBrk="1" hangingPunct="1">
              <a:defRPr/>
            </a:pPr>
            <a:r>
              <a:rPr lang="en-US" sz="2200" dirty="0" smtClean="0"/>
              <a:t>Use the DELETE key or the BACKSPACE key to delete the current entry</a:t>
            </a:r>
          </a:p>
          <a:p>
            <a:pPr eaLnBrk="1" hangingPunct="1">
              <a:defRPr/>
            </a:pPr>
            <a:r>
              <a:rPr lang="en-US" sz="2200" dirty="0" smtClean="0"/>
              <a:t>Type Total Amount: as the new entry</a:t>
            </a:r>
          </a:p>
          <a:p>
            <a:pPr eaLnBrk="1" hangingPunct="1">
              <a:defRPr/>
            </a:pPr>
            <a:r>
              <a:rPr lang="en-US" sz="2200" dirty="0" smtClean="0"/>
              <a:t>Ensure that the newly added text box aligns properly with the other controls</a:t>
            </a:r>
          </a:p>
          <a:p>
            <a:pPr eaLnBrk="1" hangingPunct="1">
              <a:defRPr/>
            </a:pPr>
            <a:endParaRPr lang="en-US" sz="2400" dirty="0" smtClean="0"/>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3E8634B0-C219-4361-B9FE-5406DE67F9E4}"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Calculated Field to the Form</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B67C5C49-669A-4AA4-84FC-7224F4681848}" type="slidenum">
              <a:rPr lang="en-US" smtClean="0"/>
              <a:pPr>
                <a:defRPr/>
              </a:pPr>
              <a:t>14</a:t>
            </a:fld>
            <a:endParaRPr lang="en-US" dirty="0"/>
          </a:p>
        </p:txBody>
      </p:sp>
      <p:pic>
        <p:nvPicPr>
          <p:cNvPr id="7" name="Content Placeholder 6" descr="FigAC8-0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Changing the Format of a Field</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control for the Total Amount field (the box containing the expression), and then click the Property Sheet button to display the property sheet</a:t>
            </a:r>
          </a:p>
          <a:p>
            <a:pPr eaLnBrk="1" hangingPunct="1">
              <a:defRPr/>
            </a:pPr>
            <a:r>
              <a:rPr lang="en-US" sz="2800" dirty="0" smtClean="0"/>
              <a:t>With the All tab selected, click the Format property, click the Format property box arrow to produce a list of available formats, and then select Currency</a:t>
            </a:r>
          </a:p>
          <a:p>
            <a:pPr eaLnBrk="1" hangingPunct="1">
              <a:defRPr/>
            </a:pPr>
            <a:r>
              <a:rPr lang="en-US" sz="2800" dirty="0" smtClean="0"/>
              <a:t>Click the Decimal Places property, click the Decimal Places property box arrow, and then select 2</a:t>
            </a:r>
          </a:p>
          <a:p>
            <a:pPr eaLnBrk="1" hangingPunct="1">
              <a:defRPr/>
            </a:pPr>
            <a:r>
              <a:rPr lang="en-US" sz="2800" dirty="0" smtClean="0"/>
              <a:t>Close the property sheet by clicking the Property Sheet button on the Design tab</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FDD98407-0826-4CD0-956B-F2DEDE6F6CD6}"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Changing the Format of a Field</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5B2532B5-71A4-4561-AC3B-4DD9E60F75A1}" type="slidenum">
              <a:rPr lang="en-US" smtClean="0"/>
              <a:pPr>
                <a:defRPr/>
              </a:pPr>
              <a:t>16</a:t>
            </a:fld>
            <a:endParaRPr lang="en-US" dirty="0"/>
          </a:p>
        </p:txBody>
      </p:sp>
      <p:pic>
        <p:nvPicPr>
          <p:cNvPr id="7" name="Content Placeholder 6" descr="FigAC8-1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Combo Box that Selects Values from a Related Table</a:t>
            </a:r>
            <a:endParaRPr lang="en-US" dirty="0"/>
          </a:p>
        </p:txBody>
      </p:sp>
      <p:sp>
        <p:nvSpPr>
          <p:cNvPr id="3" name="Content Placeholder 2"/>
          <p:cNvSpPr>
            <a:spLocks noGrp="1"/>
          </p:cNvSpPr>
          <p:nvPr>
            <p:ph idx="1"/>
          </p:nvPr>
        </p:nvSpPr>
        <p:spPr/>
        <p:txBody>
          <a:bodyPr/>
          <a:lstStyle/>
          <a:p>
            <a:pPr eaLnBrk="1" hangingPunct="1">
              <a:defRPr/>
            </a:pPr>
            <a:r>
              <a:rPr lang="en-US" sz="2000" dirty="0" smtClean="0"/>
              <a:t>With the Use Control Wizards button in the Controls group on the Design tab selected, click the Combo Box (Form Control) tool in the Controls group, and then move the mouse pointer, whose shape has changed to a small plus symbol accompanied by a combo box</a:t>
            </a:r>
          </a:p>
          <a:p>
            <a:pPr eaLnBrk="1" hangingPunct="1">
              <a:defRPr/>
            </a:pPr>
            <a:r>
              <a:rPr lang="en-US" sz="2000" dirty="0" smtClean="0"/>
              <a:t>Click the position to place a combo box</a:t>
            </a:r>
          </a:p>
          <a:p>
            <a:pPr eaLnBrk="1" hangingPunct="1">
              <a:defRPr/>
            </a:pPr>
            <a:r>
              <a:rPr lang="en-US" sz="2000" dirty="0" smtClean="0"/>
              <a:t>If necessary, in the Combo Box Wizard dialog box, click the ‘I want the combo box to look up the values in a table or query.’ option button</a:t>
            </a:r>
          </a:p>
          <a:p>
            <a:pPr eaLnBrk="1" hangingPunct="1">
              <a:defRPr/>
            </a:pPr>
            <a:r>
              <a:rPr lang="en-US" sz="2000" dirty="0" smtClean="0"/>
              <a:t>Click the Next button and then, with the Tables option button selected, click Table: Recruiter to specify that the combo box values will come from the Recruiter table</a:t>
            </a:r>
          </a:p>
          <a:p>
            <a:pPr eaLnBrk="1" hangingPunct="1">
              <a:defRPr/>
            </a:pPr>
            <a:r>
              <a:rPr lang="en-US" sz="2000" dirty="0" smtClean="0"/>
              <a:t>Click the Next button to display the next Combo Box Wizard screen</a:t>
            </a:r>
          </a:p>
          <a:p>
            <a:pPr eaLnBrk="1" hangingPunct="1">
              <a:defRPr/>
            </a:pPr>
            <a:r>
              <a:rPr lang="en-US" sz="2000" dirty="0" smtClean="0"/>
              <a:t>Click the Add Field button to add the Recruiter Number as a field in the combo box</a:t>
            </a:r>
          </a:p>
          <a:p>
            <a:pPr eaLnBrk="1" hangingPunct="1">
              <a:defRPr/>
            </a:pPr>
            <a:r>
              <a:rPr lang="en-US" sz="2000" dirty="0" smtClean="0"/>
              <a:t>Click the First Name field and then click the Add Field button</a:t>
            </a:r>
          </a:p>
          <a:p>
            <a:pPr eaLnBrk="1" hangingPunct="1">
              <a:defRPr/>
            </a:pPr>
            <a:endParaRPr lang="en-US" sz="2000" dirty="0" smtClean="0"/>
          </a:p>
          <a:p>
            <a:pPr eaLnBrk="1" hangingPunct="1">
              <a:defRPr/>
            </a:pPr>
            <a:endParaRPr lang="en-US" sz="2800" dirty="0" smtClean="0"/>
          </a:p>
          <a:p>
            <a:pPr eaLnBrk="1" hangingPunct="1">
              <a:defRPr/>
            </a:pPr>
            <a:endParaRPr lang="en-US" sz="2800" dirty="0" smtClean="0"/>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8E2D6E4B-7FB7-4F99-B79D-E515E2F57495}"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Combo Box that Selects Values from a Related Table</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Click the Last Name field and then click the Add Field button</a:t>
            </a:r>
          </a:p>
          <a:p>
            <a:pPr eaLnBrk="1" hangingPunct="1">
              <a:defRPr/>
            </a:pPr>
            <a:r>
              <a:rPr lang="en-US" sz="2400" dirty="0" smtClean="0"/>
              <a:t>Click the Next button to display the next Combo Box Wizard screen</a:t>
            </a:r>
          </a:p>
          <a:p>
            <a:pPr eaLnBrk="1" hangingPunct="1">
              <a:defRPr/>
            </a:pPr>
            <a:r>
              <a:rPr lang="en-US" sz="2400" dirty="0" smtClean="0"/>
              <a:t>Click the arrow in the first text box, and then select the Recruiter Number field</a:t>
            </a:r>
          </a:p>
          <a:p>
            <a:pPr eaLnBrk="1" hangingPunct="1">
              <a:defRPr/>
            </a:pPr>
            <a:r>
              <a:rPr lang="en-US" sz="2400" dirty="0" smtClean="0"/>
              <a:t>Click the Next button to display the next Combo Box Wizard screen</a:t>
            </a:r>
          </a:p>
          <a:p>
            <a:pPr eaLnBrk="1" hangingPunct="1">
              <a:defRPr/>
            </a:pPr>
            <a:r>
              <a:rPr lang="en-US" sz="2400" dirty="0" smtClean="0"/>
              <a:t>Click the ‘Hide key column (recommended)’ check box to remove the check mark so that the Recruiter Number field will appear along with the First Name and Last Name fields</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A0EDEC00-75C0-4ACF-98A0-7F0031AB9094}"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Combo Box that Selects Values from a Related Table</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Click the Next button to display the next Combo Box Wizard screen</a:t>
            </a:r>
          </a:p>
          <a:p>
            <a:pPr eaLnBrk="1" hangingPunct="1">
              <a:defRPr/>
            </a:pPr>
            <a:r>
              <a:rPr lang="en-US" sz="2400" dirty="0" smtClean="0"/>
              <a:t>Click the Next button to display the next Combo Box Wizard screen</a:t>
            </a:r>
          </a:p>
          <a:p>
            <a:pPr eaLnBrk="1" hangingPunct="1">
              <a:defRPr/>
            </a:pPr>
            <a:r>
              <a:rPr lang="en-US" sz="2400" dirty="0" smtClean="0"/>
              <a:t>Click the ‘Store that value in this field:’ option button</a:t>
            </a:r>
          </a:p>
          <a:p>
            <a:pPr eaLnBrk="1" hangingPunct="1">
              <a:defRPr/>
            </a:pPr>
            <a:r>
              <a:rPr lang="en-US" sz="2400" dirty="0" smtClean="0"/>
              <a:t>Because you want to store the value in the Recruiter Number field, click the ‘Store that value in this field:’ box arrow, and then click Recruiter Number</a:t>
            </a:r>
          </a:p>
          <a:p>
            <a:pPr eaLnBrk="1" hangingPunct="1">
              <a:defRPr/>
            </a:pPr>
            <a:r>
              <a:rPr lang="en-US" sz="2400" dirty="0" smtClean="0"/>
              <a:t>Click the Next button to display the next Combo Box Wizard screen</a:t>
            </a:r>
          </a:p>
          <a:p>
            <a:pPr eaLnBrk="1" hangingPunct="1">
              <a:defRPr/>
            </a:pPr>
            <a:r>
              <a:rPr lang="en-US" sz="2400" dirty="0" smtClean="0"/>
              <a:t>Be sure Recruiter Number is entered as the label for the combo box, and then click the Finish button to place the combo box</a:t>
            </a:r>
          </a:p>
          <a:p>
            <a:pPr eaLnBrk="1" hangingPunct="1">
              <a:defRPr/>
            </a:pPr>
            <a:endParaRPr lang="en-US" sz="2800"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050E4523-F4D1-4DFF-9A62-0C646C881C17}"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Objectives</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Create a form in Design view</a:t>
            </a:r>
          </a:p>
          <a:p>
            <a:pPr eaLnBrk="1" fontAlgn="auto" hangingPunct="1">
              <a:spcAft>
                <a:spcPts val="0"/>
              </a:spcAft>
              <a:defRPr/>
            </a:pPr>
            <a:r>
              <a:rPr lang="en-US" dirty="0" smtClean="0"/>
              <a:t>Add a calculated field</a:t>
            </a:r>
          </a:p>
          <a:p>
            <a:pPr eaLnBrk="1" fontAlgn="auto" hangingPunct="1">
              <a:spcAft>
                <a:spcPts val="0"/>
              </a:spcAft>
              <a:defRPr/>
            </a:pPr>
            <a:r>
              <a:rPr lang="en-US" dirty="0" smtClean="0"/>
              <a:t>Add combo boxes that include selection lists and search boxes</a:t>
            </a:r>
          </a:p>
          <a:p>
            <a:pPr eaLnBrk="1" fontAlgn="auto" hangingPunct="1">
              <a:spcAft>
                <a:spcPts val="0"/>
              </a:spcAft>
              <a:defRPr/>
            </a:pPr>
            <a:r>
              <a:rPr lang="en-US" dirty="0" smtClean="0"/>
              <a:t>Format and resize controls</a:t>
            </a:r>
          </a:p>
          <a:p>
            <a:pPr eaLnBrk="1" fontAlgn="auto" hangingPunct="1">
              <a:spcAft>
                <a:spcPts val="0"/>
              </a:spcAft>
              <a:defRPr/>
            </a:pPr>
            <a:r>
              <a:rPr lang="en-US" dirty="0" smtClean="0"/>
              <a:t>Add command buttons to a form</a:t>
            </a:r>
          </a:p>
          <a:p>
            <a:pPr eaLnBrk="1" fontAlgn="auto" hangingPunct="1">
              <a:spcAft>
                <a:spcPts val="0"/>
              </a:spcAft>
              <a:defRPr/>
            </a:pPr>
            <a:r>
              <a:rPr lang="en-US" dirty="0" smtClean="0"/>
              <a:t>Modify buttons and combo boxes</a:t>
            </a:r>
          </a:p>
        </p:txBody>
      </p:sp>
      <p:sp>
        <p:nvSpPr>
          <p:cNvPr id="512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5125"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F28A9-5E82-4043-855A-BEE50A65DC5D}" type="slidenum">
              <a:rPr lang="en-US" smtClean="0"/>
              <a:pPr fontAlgn="base">
                <a:spcBef>
                  <a:spcPct val="0"/>
                </a:spcBef>
                <a:spcAft>
                  <a:spcPct val="0"/>
                </a:spcAft>
                <a:defRPr/>
              </a:pPr>
              <a:t>2</a:t>
            </a:fld>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Combo Box that Selects Values from a Related Table</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00085413-6CB0-4996-9353-1E05B4C58894}" type="slidenum">
              <a:rPr lang="en-US" smtClean="0"/>
              <a:pPr>
                <a:defRPr/>
              </a:pPr>
              <a:t>20</a:t>
            </a:fld>
            <a:endParaRPr lang="en-US" dirty="0"/>
          </a:p>
        </p:txBody>
      </p:sp>
      <p:pic>
        <p:nvPicPr>
          <p:cNvPr id="7" name="Content Placeholder 6" descr="FigAC8-1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Changing the Background Color</a:t>
            </a:r>
            <a:endParaRPr lang="en-US" dirty="0"/>
          </a:p>
        </p:txBody>
      </p:sp>
      <p:sp>
        <p:nvSpPr>
          <p:cNvPr id="3" name="Content Placeholder 2"/>
          <p:cNvSpPr>
            <a:spLocks noGrp="1"/>
          </p:cNvSpPr>
          <p:nvPr>
            <p:ph idx="1"/>
          </p:nvPr>
        </p:nvSpPr>
        <p:spPr/>
        <p:txBody>
          <a:bodyPr/>
          <a:lstStyle/>
          <a:p>
            <a:pPr eaLnBrk="1" hangingPunct="1">
              <a:defRPr/>
            </a:pPr>
            <a:r>
              <a:rPr lang="en-US" dirty="0" smtClean="0"/>
              <a:t>Click anywhere in the Detail section but outside all the controls to select the section</a:t>
            </a:r>
          </a:p>
          <a:p>
            <a:pPr eaLnBrk="1" hangingPunct="1">
              <a:defRPr/>
            </a:pPr>
            <a:r>
              <a:rPr lang="en-US" dirty="0" smtClean="0"/>
              <a:t>Click the Fill/Back Color button arrow on the Design tab to display a color palette</a:t>
            </a:r>
          </a:p>
          <a:p>
            <a:pPr eaLnBrk="1" hangingPunct="1">
              <a:defRPr/>
            </a:pPr>
            <a:r>
              <a:rPr lang="en-US" dirty="0" smtClean="0"/>
              <a:t>Click the Light Gray 2 color, the first color in the third row under Standard Colors, to change the background color</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4BBF527F-8AB3-4E9C-94E8-A06E3D79C010}"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Changing the Background Color</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22855C40-3DE5-411C-BE43-7E265AFF11A3}" type="slidenum">
              <a:rPr lang="en-US" smtClean="0"/>
              <a:pPr>
                <a:defRPr/>
              </a:pPr>
              <a:t>22</a:t>
            </a:fld>
            <a:endParaRPr lang="en-US" dirty="0"/>
          </a:p>
        </p:txBody>
      </p:sp>
      <p:pic>
        <p:nvPicPr>
          <p:cNvPr id="7" name="Content Placeholder 6" descr="FigAC8-1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Formatting a Control</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Client Number control (the white space, not the label) to select it</a:t>
            </a:r>
          </a:p>
          <a:p>
            <a:pPr eaLnBrk="1" hangingPunct="1">
              <a:defRPr/>
            </a:pPr>
            <a:r>
              <a:rPr lang="en-US" sz="2800" dirty="0" smtClean="0"/>
              <a:t>Click the Property Sheet button on the Design tab to display the property sheet</a:t>
            </a:r>
          </a:p>
          <a:p>
            <a:pPr eaLnBrk="1" hangingPunct="1">
              <a:defRPr/>
            </a:pPr>
            <a:r>
              <a:rPr lang="en-US" sz="2800" dirty="0" smtClean="0"/>
              <a:t>Click the Format </a:t>
            </a:r>
            <a:r>
              <a:rPr lang="en-US" sz="2800" dirty="0" smtClean="0"/>
              <a:t>tab</a:t>
            </a:r>
            <a:endParaRPr lang="en-US" sz="2800" dirty="0" smtClean="0"/>
          </a:p>
          <a:p>
            <a:pPr eaLnBrk="1" hangingPunct="1">
              <a:defRPr/>
            </a:pPr>
            <a:r>
              <a:rPr lang="en-US" sz="2800" dirty="0" smtClean="0"/>
              <a:t>Change the Font Weight to Semi-bold</a:t>
            </a:r>
          </a:p>
          <a:p>
            <a:pPr eaLnBrk="1" hangingPunct="1">
              <a:defRPr/>
            </a:pPr>
            <a:r>
              <a:rPr lang="en-US" sz="2800" dirty="0" smtClean="0"/>
              <a:t>Change the Special Effect to Sunken</a:t>
            </a:r>
          </a:p>
          <a:p>
            <a:pPr eaLnBrk="1" hangingPunct="1">
              <a:defRPr/>
            </a:pPr>
            <a:r>
              <a:rPr lang="en-US" sz="2800" dirty="0" smtClean="0"/>
              <a:t>Close the Property Sheet by clicking the Property Sheet button</a:t>
            </a:r>
          </a:p>
          <a:p>
            <a:pPr eaLnBrk="1" hangingPunct="1">
              <a:defRPr/>
            </a:pPr>
            <a:r>
              <a:rPr lang="en-US" sz="2800" dirty="0" smtClean="0"/>
              <a:t>Click the Font color arrow on the Design tab to display a color palette</a:t>
            </a:r>
          </a:p>
          <a:p>
            <a:pPr eaLnBrk="1" hangingPunct="1">
              <a:defRPr/>
            </a:pPr>
            <a:endParaRPr lang="en-US" sz="2800" dirty="0" smtClean="0"/>
          </a:p>
          <a:p>
            <a:pPr eaLnBrk="1" hangingPunct="1">
              <a:defRPr/>
            </a:pPr>
            <a:endParaRPr lang="en-US" sz="2800"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0EE936DB-DF72-4190-A97A-409F5E615F8F}"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Formatting a Control</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Dark Blue color (the second color from the right in the bottom row) to select it as the font color</a:t>
            </a:r>
          </a:p>
          <a:p>
            <a:pPr eaLnBrk="1" hangingPunct="1">
              <a:defRPr/>
            </a:pPr>
            <a:r>
              <a:rPr lang="en-US" sz="2800" dirty="0" smtClean="0"/>
              <a:t>Click the label for the Client Number field to select it.</a:t>
            </a:r>
          </a:p>
          <a:p>
            <a:pPr eaLnBrk="1" hangingPunct="1">
              <a:defRPr/>
            </a:pPr>
            <a:r>
              <a:rPr lang="en-US" sz="2800" dirty="0" smtClean="0"/>
              <a:t>Click the Italic button on the Design tab to italicize the label.</a:t>
            </a:r>
          </a:p>
          <a:p>
            <a:pPr eaLnBrk="1" hangingPunct="1">
              <a:defRPr/>
            </a:pPr>
            <a:r>
              <a:rPr lang="en-US" sz="2800" dirty="0" smtClean="0"/>
              <a:t>Click the Property Sheet button on the Design tab to display a property sheet</a:t>
            </a:r>
          </a:p>
          <a:p>
            <a:pPr eaLnBrk="1" hangingPunct="1">
              <a:defRPr/>
            </a:pPr>
            <a:r>
              <a:rPr lang="en-US" sz="2800" dirty="0" smtClean="0"/>
              <a:t>Change the Special Effect to Etched </a:t>
            </a:r>
          </a:p>
          <a:p>
            <a:pPr eaLnBrk="1" hangingPunct="1">
              <a:defRPr/>
            </a:pPr>
            <a:r>
              <a:rPr lang="en-US" sz="2800" dirty="0" smtClean="0"/>
              <a:t>Close the property sheet</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5B9F69CB-B7CD-4382-9337-29936D5D8188}"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Formatting a Control</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72FCB617-F1DC-4EAB-A2FA-B4E8777D6713}" type="slidenum">
              <a:rPr lang="en-US" smtClean="0"/>
              <a:pPr>
                <a:defRPr/>
              </a:pPr>
              <a:t>25</a:t>
            </a:fld>
            <a:endParaRPr lang="en-US" dirty="0"/>
          </a:p>
        </p:txBody>
      </p:sp>
      <p:pic>
        <p:nvPicPr>
          <p:cNvPr id="7" name="Content Placeholder 6" descr="FigAC8-2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Using the Format Painter</a:t>
            </a:r>
            <a:endParaRPr lang="en-US" dirty="0"/>
          </a:p>
        </p:txBody>
      </p:sp>
      <p:sp>
        <p:nvSpPr>
          <p:cNvPr id="3" name="Content Placeholder 2"/>
          <p:cNvSpPr>
            <a:spLocks noGrp="1"/>
          </p:cNvSpPr>
          <p:nvPr>
            <p:ph idx="1"/>
          </p:nvPr>
        </p:nvSpPr>
        <p:spPr/>
        <p:txBody>
          <a:bodyPr/>
          <a:lstStyle/>
          <a:p>
            <a:pPr eaLnBrk="1" hangingPunct="1">
              <a:defRPr/>
            </a:pPr>
            <a:r>
              <a:rPr lang="en-US" dirty="0" smtClean="0"/>
              <a:t>With the Client Number control selected, double-click the Format Painter button on the Design tab</a:t>
            </a:r>
          </a:p>
          <a:p>
            <a:pPr eaLnBrk="1" hangingPunct="1">
              <a:defRPr/>
            </a:pPr>
            <a:r>
              <a:rPr lang="en-US" dirty="0" smtClean="0"/>
              <a:t>Point to the Client Name control</a:t>
            </a:r>
          </a:p>
          <a:p>
            <a:pPr eaLnBrk="1" hangingPunct="1">
              <a:defRPr/>
            </a:pPr>
            <a:r>
              <a:rPr lang="en-US" dirty="0" smtClean="0"/>
              <a:t>Click the Client Name control to assign it the same formatting as the Client Number control</a:t>
            </a:r>
          </a:p>
          <a:p>
            <a:pPr eaLnBrk="1" hangingPunct="1">
              <a:defRPr/>
            </a:pPr>
            <a:r>
              <a:rPr lang="en-US" dirty="0" smtClean="0"/>
              <a:t>Click all the other controls on the form to assign them the same formatting</a:t>
            </a:r>
          </a:p>
          <a:p>
            <a:pPr eaLnBrk="1" hangingPunct="1">
              <a:defRPr/>
            </a:pPr>
            <a:r>
              <a:rPr lang="en-US" dirty="0" smtClean="0"/>
              <a:t>Click the Format Painter button to prevent further format copying</a:t>
            </a:r>
          </a:p>
          <a:p>
            <a:pPr eaLnBrk="1" hangingPunct="1">
              <a:defRPr/>
            </a:pPr>
            <a:endParaRPr lang="en-US" b="1"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5A21EE35-65BB-4022-B1CE-19F00ED16FAC}"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Using the Format Painter</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8ED5128F-9DF0-41F7-A419-642B7BBE6875}" type="slidenum">
              <a:rPr lang="en-US" smtClean="0"/>
              <a:pPr>
                <a:defRPr/>
              </a:pPr>
              <a:t>27</a:t>
            </a:fld>
            <a:endParaRPr lang="en-US" dirty="0"/>
          </a:p>
        </p:txBody>
      </p:sp>
      <p:pic>
        <p:nvPicPr>
          <p:cNvPr id="7" name="Content Placeholder 6" descr="FigAC8-2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Resizing Multiple Controls</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Client Name control to select it</a:t>
            </a:r>
          </a:p>
          <a:p>
            <a:pPr eaLnBrk="1" hangingPunct="1">
              <a:defRPr/>
            </a:pPr>
            <a:r>
              <a:rPr lang="en-US" dirty="0" smtClean="0"/>
              <a:t>While holding the SHIFT key down, click the Street, City, State, Postal Code, Client Type, Specialties Needed, Amount Paid, Current Due, and Total Amount controls to select them</a:t>
            </a:r>
          </a:p>
          <a:p>
            <a:pPr eaLnBrk="1" hangingPunct="1">
              <a:defRPr/>
            </a:pPr>
            <a:r>
              <a:rPr lang="en-US" dirty="0" smtClean="0"/>
              <a:t>Drag the right sizing handle of any of the selected controls to resize the controls to the approximate size</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B2A60DD6-F93F-4C1C-AA10-AD22165ACEE6}"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Resizing Multiple Controls</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28E76233-B1A1-466C-AEF8-BF2F559F2EC2}" type="slidenum">
              <a:rPr lang="en-US" smtClean="0"/>
              <a:pPr>
                <a:defRPr/>
              </a:pPr>
              <a:t>29</a:t>
            </a:fld>
            <a:endParaRPr lang="en-US" dirty="0"/>
          </a:p>
        </p:txBody>
      </p:sp>
      <p:pic>
        <p:nvPicPr>
          <p:cNvPr id="7" name="Content Placeholder 6" descr="FigAC8-2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Objectives</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Add an option group and create a macro for the option group</a:t>
            </a:r>
          </a:p>
          <a:p>
            <a:pPr eaLnBrk="1" fontAlgn="auto" hangingPunct="1">
              <a:spcAft>
                <a:spcPts val="0"/>
              </a:spcAft>
              <a:defRPr/>
            </a:pPr>
            <a:r>
              <a:rPr lang="en-US" dirty="0" smtClean="0"/>
              <a:t>Use tab controls to create a multipage form</a:t>
            </a:r>
          </a:p>
          <a:p>
            <a:pPr eaLnBrk="1" fontAlgn="auto" hangingPunct="1">
              <a:spcAft>
                <a:spcPts val="0"/>
              </a:spcAft>
              <a:defRPr/>
            </a:pPr>
            <a:r>
              <a:rPr lang="en-US" dirty="0" smtClean="0"/>
              <a:t>Add and modify a </a:t>
            </a:r>
            <a:r>
              <a:rPr lang="en-US" dirty="0" err="1" smtClean="0"/>
              <a:t>subform</a:t>
            </a:r>
            <a:endParaRPr lang="en-US" dirty="0" smtClean="0"/>
          </a:p>
          <a:p>
            <a:pPr eaLnBrk="1" fontAlgn="auto" hangingPunct="1">
              <a:spcAft>
                <a:spcPts val="0"/>
              </a:spcAft>
              <a:defRPr/>
            </a:pPr>
            <a:r>
              <a:rPr lang="en-US" dirty="0" smtClean="0"/>
              <a:t>Insert charts</a:t>
            </a:r>
          </a:p>
          <a:p>
            <a:pPr eaLnBrk="1" fontAlgn="auto" hangingPunct="1">
              <a:spcAft>
                <a:spcPts val="0"/>
              </a:spcAft>
              <a:defRPr/>
            </a:pPr>
            <a:r>
              <a:rPr lang="en-US" dirty="0" smtClean="0"/>
              <a:t>Modify a chart type</a:t>
            </a:r>
          </a:p>
          <a:p>
            <a:pPr eaLnBrk="1" fontAlgn="auto" hangingPunct="1">
              <a:spcAft>
                <a:spcPts val="0"/>
              </a:spcAft>
              <a:defRPr/>
            </a:pPr>
            <a:r>
              <a:rPr lang="en-US" dirty="0" smtClean="0"/>
              <a:t>Format a chart</a:t>
            </a:r>
          </a:p>
        </p:txBody>
      </p:sp>
      <p:sp>
        <p:nvSpPr>
          <p:cNvPr id="6148"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6149"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2E6573-4174-4BD4-A66B-68241D6EFB76}" type="slidenum">
              <a:rPr lang="en-US" smtClean="0"/>
              <a:pPr fontAlgn="base">
                <a:spcBef>
                  <a:spcPct val="0"/>
                </a:spcBef>
                <a:spcAft>
                  <a:spcPct val="0"/>
                </a:spcAft>
                <a:defRPr/>
              </a:pPr>
              <a:t>3</a:t>
            </a:fld>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Title and Expand the Form Header Section</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Title button on the Design tab to add a Form Header section and to add a control for the title to the Form Header section</a:t>
            </a:r>
          </a:p>
          <a:p>
            <a:pPr eaLnBrk="1" hangingPunct="1">
              <a:defRPr/>
            </a:pPr>
            <a:r>
              <a:rPr lang="en-US" dirty="0" smtClean="0"/>
              <a:t>Drag the lower boundary of the Form Header section down to the approximate position</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95EBDBA2-B8EA-40B1-8DA9-2EE46F1DBDF9}"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Title and Expand the Form Header Section</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9D656549-F993-4530-A384-9A80DDDEF2A6}" type="slidenum">
              <a:rPr lang="en-US" smtClean="0"/>
              <a:pPr>
                <a:defRPr/>
              </a:pPr>
              <a:t>31</a:t>
            </a:fld>
            <a:endParaRPr lang="en-US" dirty="0"/>
          </a:p>
        </p:txBody>
      </p:sp>
      <p:pic>
        <p:nvPicPr>
          <p:cNvPr id="7" name="Content Placeholder 6" descr="FigAC8-2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Command Buttons to a Form</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Make sure the Use Control Wizards button is selected</a:t>
            </a:r>
          </a:p>
          <a:p>
            <a:pPr eaLnBrk="1" hangingPunct="1">
              <a:defRPr/>
            </a:pPr>
            <a:r>
              <a:rPr lang="en-US" sz="2400" dirty="0" smtClean="0"/>
              <a:t>Click the Button (Form Control) tool and move the mouse pointer to the approximate position</a:t>
            </a:r>
          </a:p>
          <a:p>
            <a:pPr eaLnBrk="1" hangingPunct="1">
              <a:defRPr/>
            </a:pPr>
            <a:r>
              <a:rPr lang="en-US" sz="2400" dirty="0" smtClean="0"/>
              <a:t>Click the position to display the Command Button Wizard dialog box</a:t>
            </a:r>
          </a:p>
          <a:p>
            <a:pPr eaLnBrk="1" hangingPunct="1">
              <a:defRPr/>
            </a:pPr>
            <a:r>
              <a:rPr lang="en-US" sz="2400" dirty="0" smtClean="0"/>
              <a:t>With Record Navigation selected in the Categories box, click Go To Next Record in the Actions box</a:t>
            </a:r>
          </a:p>
          <a:p>
            <a:pPr eaLnBrk="1" hangingPunct="1">
              <a:defRPr/>
            </a:pPr>
            <a:r>
              <a:rPr lang="en-US" sz="2400" dirty="0" smtClean="0"/>
              <a:t>Click the Next button to display the next Command Button Wizard screen</a:t>
            </a:r>
          </a:p>
          <a:p>
            <a:pPr eaLnBrk="1" hangingPunct="1">
              <a:defRPr/>
            </a:pPr>
            <a:r>
              <a:rPr lang="en-US" sz="2400" dirty="0" smtClean="0"/>
              <a:t>Click the Text option button</a:t>
            </a:r>
          </a:p>
          <a:p>
            <a:pPr eaLnBrk="1" hangingPunct="1">
              <a:defRPr/>
            </a:pPr>
            <a:r>
              <a:rPr lang="en-US" sz="2400" dirty="0" smtClean="0"/>
              <a:t>Because Next Record is the desired text and does not need to be changed, click the Next </a:t>
            </a:r>
            <a:r>
              <a:rPr lang="en-US" sz="2400" dirty="0" smtClean="0"/>
              <a:t>button</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27428C4F-ED1E-4DAA-85BB-1132AE3996D7}"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Command Buttons to a Form</a:t>
            </a:r>
            <a:endParaRPr lang="en-US" dirty="0"/>
          </a:p>
        </p:txBody>
      </p:sp>
      <p:sp>
        <p:nvSpPr>
          <p:cNvPr id="3" name="Content Placeholder 2"/>
          <p:cNvSpPr>
            <a:spLocks noGrp="1"/>
          </p:cNvSpPr>
          <p:nvPr>
            <p:ph idx="1"/>
          </p:nvPr>
        </p:nvSpPr>
        <p:spPr/>
        <p:txBody>
          <a:bodyPr/>
          <a:lstStyle/>
          <a:p>
            <a:pPr eaLnBrk="1" hangingPunct="1">
              <a:defRPr/>
            </a:pPr>
            <a:r>
              <a:rPr lang="en-US" sz="2000" dirty="0" smtClean="0"/>
              <a:t>Type </a:t>
            </a:r>
            <a:r>
              <a:rPr lang="en-US" sz="2000" dirty="0" smtClean="0">
                <a:latin typeface="Courier New" pitchFamily="49" charset="0"/>
                <a:cs typeface="Courier New" pitchFamily="49" charset="0"/>
              </a:rPr>
              <a:t>Next Record </a:t>
            </a:r>
            <a:r>
              <a:rPr lang="en-US" sz="2000" dirty="0" smtClean="0"/>
              <a:t>as the name of the button</a:t>
            </a:r>
          </a:p>
          <a:p>
            <a:pPr eaLnBrk="1" hangingPunct="1">
              <a:defRPr/>
            </a:pPr>
            <a:r>
              <a:rPr lang="en-US" sz="2000" dirty="0" smtClean="0"/>
              <a:t>Click the Finish button to finish specifying the button</a:t>
            </a:r>
          </a:p>
          <a:p>
            <a:pPr eaLnBrk="1" hangingPunct="1">
              <a:defRPr/>
            </a:pPr>
            <a:r>
              <a:rPr lang="en-US" sz="2000" dirty="0" smtClean="0"/>
              <a:t>Use the techniques in Steps 1 through 4 to place the Previous Record button directly to the right of the Next Record button. The action is Go To Previous Record in the Record Navigation category. Choose the Text option button and Previous Record on the button, and then type Previous Record as the name of the button</a:t>
            </a:r>
          </a:p>
          <a:p>
            <a:pPr eaLnBrk="1" hangingPunct="1">
              <a:defRPr/>
            </a:pPr>
            <a:r>
              <a:rPr lang="en-US" sz="2000" dirty="0" smtClean="0"/>
              <a:t>Use the techniques in Steps 1 through 4 to place a button directly to the right of the Previous Record button. The action is Add New Record in the Record Operations category. Choose the Text option button and Add Record on the button, and then type Add Record as the name of the button</a:t>
            </a:r>
          </a:p>
          <a:p>
            <a:pPr eaLnBrk="1" hangingPunct="1">
              <a:defRPr/>
            </a:pPr>
            <a:r>
              <a:rPr lang="en-US" sz="2000" dirty="0" smtClean="0"/>
              <a:t>Use the techniques in Steps 1 through 4 to place the Delete Record and Close Form buttons in the positions shown in Figure. For the Delete Record button, the category is Record Operations and the action is Delete Record. For the Close Form button, the category is Form Operations and the action is Close Form</a:t>
            </a:r>
          </a:p>
          <a:p>
            <a:pPr eaLnBrk="1" hangingPunct="1">
              <a:defRPr/>
            </a:pPr>
            <a:endParaRPr lang="en-US" sz="2400"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887A6904-6C22-4F36-BF34-ADF5C496EC2B}"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Command Buttons to a Form</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DD1F0E6F-A425-4DA5-B389-8437AF7F7913}" type="slidenum">
              <a:rPr lang="en-US" smtClean="0"/>
              <a:pPr>
                <a:defRPr/>
              </a:pPr>
              <a:t>34</a:t>
            </a:fld>
            <a:endParaRPr lang="en-US" dirty="0"/>
          </a:p>
        </p:txBody>
      </p:sp>
      <p:pic>
        <p:nvPicPr>
          <p:cNvPr id="7" name="Content Placeholder 6" descr="FigAC8-3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Combo Box that is Used to find a Record</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With the Use Control Wizards button selected, click the Combo Box (Form Control) tool and then move the mouse pointer, whose shape has changed to a small plus sign with a combo box</a:t>
            </a:r>
          </a:p>
          <a:p>
            <a:pPr eaLnBrk="1" hangingPunct="1">
              <a:defRPr/>
            </a:pPr>
            <a:r>
              <a:rPr lang="en-US" sz="2400" dirty="0" smtClean="0"/>
              <a:t>Click the position shown in Figure 8–31 to display the Combo Box Wizard</a:t>
            </a:r>
          </a:p>
          <a:p>
            <a:pPr eaLnBrk="1" hangingPunct="1">
              <a:defRPr/>
            </a:pPr>
            <a:r>
              <a:rPr lang="en-US" sz="2400" dirty="0" smtClean="0"/>
              <a:t>Click the ‘Find a record on my form based on the value I selected in my combo box.’ option button.</a:t>
            </a:r>
          </a:p>
          <a:p>
            <a:pPr eaLnBrk="1" hangingPunct="1">
              <a:defRPr/>
            </a:pPr>
            <a:r>
              <a:rPr lang="en-US" sz="2400" dirty="0" smtClean="0"/>
              <a:t>Click the Next button, click the Client Name field, and then click the Add Field button to select the Client Name field for the combo box</a:t>
            </a:r>
          </a:p>
          <a:p>
            <a:pPr eaLnBrk="1" hangingPunct="1">
              <a:defRPr/>
            </a:pPr>
            <a:r>
              <a:rPr lang="en-US" sz="2400" dirty="0" smtClean="0"/>
              <a:t>Click the Next button.</a:t>
            </a:r>
          </a:p>
          <a:p>
            <a:pPr eaLnBrk="1" hangingPunct="1">
              <a:defRPr/>
            </a:pPr>
            <a:r>
              <a:rPr lang="en-US" sz="2400" dirty="0" smtClean="0"/>
              <a:t>Drag the right boundary of the column heading to the approximate size</a:t>
            </a:r>
          </a:p>
          <a:p>
            <a:pPr eaLnBrk="1" hangingPunct="1">
              <a:defRPr/>
            </a:pPr>
            <a:endParaRPr lang="en-US" sz="2800" dirty="0" smtClean="0"/>
          </a:p>
          <a:p>
            <a:pPr eaLnBrk="1" hangingPunct="1">
              <a:defRPr/>
            </a:pPr>
            <a:endParaRPr lang="en-US" sz="2800"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3274C296-4AB3-4EB4-AF18-D44909945B22}"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Combo Box that is Used to find a Record</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Next button, and then type </a:t>
            </a:r>
            <a:r>
              <a:rPr lang="en-US" dirty="0" smtClean="0">
                <a:latin typeface="Courier New" pitchFamily="49" charset="0"/>
                <a:cs typeface="Courier New" pitchFamily="49" charset="0"/>
              </a:rPr>
              <a:t>&amp;Name to Find</a:t>
            </a:r>
            <a:r>
              <a:rPr lang="en-US" dirty="0" smtClean="0"/>
              <a:t> as the label for the combo box</a:t>
            </a:r>
          </a:p>
          <a:p>
            <a:pPr eaLnBrk="1" hangingPunct="1">
              <a:defRPr/>
            </a:pPr>
            <a:r>
              <a:rPr lang="en-US" dirty="0" smtClean="0"/>
              <a:t>Click the Finish button. Position the control and label in the approximate position</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3F91C5A6-9632-4CCD-9B32-1C3D9E3637BE}"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Combo Box that is Used to find a Record</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CCF19293-5EB0-4EE0-800C-30DECED03E05}" type="slidenum">
              <a:rPr lang="en-US" smtClean="0"/>
              <a:pPr>
                <a:defRPr/>
              </a:pPr>
              <a:t>37</a:t>
            </a:fld>
            <a:endParaRPr lang="en-US" dirty="0"/>
          </a:p>
        </p:txBody>
      </p:sp>
      <p:pic>
        <p:nvPicPr>
          <p:cNvPr id="7" name="Content Placeholder 6" descr="FigAC8-3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Placing a Rectangle</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Click the Rectangle tool in the Controls group on the Design tab, point to the upper-left corner of the rectangle, press the left mouse button, drag the pointer to the lower-right corner of the rectangle, and then release the left mouse button to place the rectangle</a:t>
            </a:r>
            <a:endParaRPr lang="en-US" sz="2400" b="1" dirty="0" smtClean="0"/>
          </a:p>
          <a:p>
            <a:pPr eaLnBrk="1" hangingPunct="1">
              <a:defRPr/>
            </a:pPr>
            <a:r>
              <a:rPr lang="en-US" sz="2400" dirty="0" smtClean="0"/>
              <a:t>Click the Property Sheet button on the Design tab to display the property sheet for the rectangle</a:t>
            </a:r>
          </a:p>
          <a:p>
            <a:pPr eaLnBrk="1" hangingPunct="1">
              <a:defRPr/>
            </a:pPr>
            <a:r>
              <a:rPr lang="en-US" sz="2400" dirty="0" smtClean="0"/>
              <a:t>Change the value of the Special Effect property to Etched</a:t>
            </a:r>
          </a:p>
          <a:p>
            <a:pPr eaLnBrk="1" hangingPunct="1">
              <a:defRPr/>
            </a:pPr>
            <a:r>
              <a:rPr lang="en-US" sz="2400" dirty="0" smtClean="0"/>
              <a:t>Make sure the value of the Back Style property is Transparent, so the combo box will appear within the rectangle</a:t>
            </a:r>
          </a:p>
          <a:p>
            <a:pPr eaLnBrk="1" hangingPunct="1">
              <a:defRPr/>
            </a:pPr>
            <a:r>
              <a:rPr lang="en-US" sz="2400" dirty="0" smtClean="0"/>
              <a:t>Close the property sheet.</a:t>
            </a:r>
          </a:p>
          <a:p>
            <a:pPr eaLnBrk="1" hangingPunct="1">
              <a:defRPr/>
            </a:pPr>
            <a:r>
              <a:rPr lang="en-US" sz="2400" dirty="0" smtClean="0"/>
              <a:t>Save and then close the form</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DCF17C04-4BAC-4155-9595-469F2D79409B}"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Placing a Rectangle</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F03E9C14-BA17-4120-AB56-0F93E162509F}" type="slidenum">
              <a:rPr lang="en-US" smtClean="0"/>
              <a:pPr>
                <a:defRPr/>
              </a:pPr>
              <a:t>39</a:t>
            </a:fld>
            <a:endParaRPr lang="en-US" dirty="0"/>
          </a:p>
        </p:txBody>
      </p:sp>
      <p:pic>
        <p:nvPicPr>
          <p:cNvPr id="7" name="Content Placeholder 6" descr="FigAC8-3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Plan Ahead</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Determine the intended audience and the purpose of the form</a:t>
            </a:r>
          </a:p>
          <a:p>
            <a:pPr eaLnBrk="1" fontAlgn="auto" hangingPunct="1">
              <a:spcAft>
                <a:spcPts val="0"/>
              </a:spcAft>
              <a:defRPr/>
            </a:pPr>
            <a:r>
              <a:rPr lang="en-US" dirty="0" smtClean="0"/>
              <a:t>Determine the source of data for the form</a:t>
            </a:r>
          </a:p>
          <a:p>
            <a:pPr eaLnBrk="1" fontAlgn="auto" hangingPunct="1">
              <a:spcAft>
                <a:spcPts val="0"/>
              </a:spcAft>
              <a:defRPr/>
            </a:pPr>
            <a:r>
              <a:rPr lang="en-US" dirty="0" smtClean="0"/>
              <a:t>Determine the fields that belong on the form</a:t>
            </a:r>
          </a:p>
          <a:p>
            <a:pPr eaLnBrk="1" fontAlgn="auto" hangingPunct="1">
              <a:spcAft>
                <a:spcPts val="0"/>
              </a:spcAft>
              <a:defRPr/>
            </a:pPr>
            <a:r>
              <a:rPr lang="en-US" dirty="0" smtClean="0"/>
              <a:t>Determine any calculations required for the form</a:t>
            </a:r>
          </a:p>
          <a:p>
            <a:pPr eaLnBrk="1" fontAlgn="auto" hangingPunct="1">
              <a:spcAft>
                <a:spcPts val="0"/>
              </a:spcAft>
              <a:defRPr/>
            </a:pPr>
            <a:r>
              <a:rPr lang="en-US" dirty="0" smtClean="0"/>
              <a:t>Determine the organization of the form along with any additional items that should</a:t>
            </a:r>
          </a:p>
          <a:p>
            <a:pPr eaLnBrk="1" fontAlgn="auto" hangingPunct="1">
              <a:spcAft>
                <a:spcPts val="0"/>
              </a:spcAft>
              <a:defRPr/>
            </a:pPr>
            <a:r>
              <a:rPr lang="en-US" dirty="0" smtClean="0"/>
              <a:t>be on the form</a:t>
            </a:r>
          </a:p>
          <a:p>
            <a:pPr eaLnBrk="1" fontAlgn="auto" hangingPunct="1">
              <a:spcAft>
                <a:spcPts val="0"/>
              </a:spcAft>
              <a:defRPr/>
            </a:pPr>
            <a:r>
              <a:rPr lang="en-US" dirty="0" smtClean="0"/>
              <a:t>Determine the format and style of the </a:t>
            </a:r>
            <a:r>
              <a:rPr lang="en-US" dirty="0" smtClean="0"/>
              <a:t>form</a:t>
            </a:r>
            <a:endParaRPr lang="en-US" b="1" dirty="0" smtClean="0"/>
          </a:p>
        </p:txBody>
      </p:sp>
      <p:sp>
        <p:nvSpPr>
          <p:cNvPr id="717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7173"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0FDA85-DFB7-45EB-85F2-0006884E67EE}" type="slidenum">
              <a:rPr lang="en-US" smtClean="0"/>
              <a:pPr fontAlgn="base">
                <a:spcBef>
                  <a:spcPct val="0"/>
                </a:spcBef>
                <a:spcAft>
                  <a:spcPct val="0"/>
                </a:spcAft>
                <a:defRPr/>
              </a:pPr>
              <a:t>4</a:t>
            </a:fld>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Opening a Form</a:t>
            </a:r>
            <a:endParaRPr lang="en-US" dirty="0"/>
          </a:p>
        </p:txBody>
      </p:sp>
      <p:sp>
        <p:nvSpPr>
          <p:cNvPr id="3" name="Content Placeholder 2"/>
          <p:cNvSpPr>
            <a:spLocks noGrp="1"/>
          </p:cNvSpPr>
          <p:nvPr>
            <p:ph idx="1"/>
          </p:nvPr>
        </p:nvSpPr>
        <p:spPr/>
        <p:txBody>
          <a:bodyPr/>
          <a:lstStyle/>
          <a:p>
            <a:pPr eaLnBrk="1" hangingPunct="1">
              <a:defRPr/>
            </a:pPr>
            <a:r>
              <a:rPr lang="en-US" dirty="0" smtClean="0"/>
              <a:t>Show the Navigation Pane. Right click the Client Master Form to display the shortcut menu</a:t>
            </a:r>
          </a:p>
          <a:p>
            <a:pPr eaLnBrk="1" hangingPunct="1">
              <a:defRPr/>
            </a:pPr>
            <a:r>
              <a:rPr lang="en-US" dirty="0" smtClean="0"/>
              <a:t>Click Open on the shortcut menu to open the form </a:t>
            </a:r>
          </a:p>
          <a:p>
            <a:pPr eaLnBrk="1" hangingPunct="1">
              <a:defRPr/>
            </a:pPr>
            <a:r>
              <a:rPr lang="en-US" dirty="0" smtClean="0"/>
              <a:t>Hide the Navigation Pane</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A055F63D-E695-4BF9-AC9F-E078DF5AA313}"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Opening a Form</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F878673A-8D65-41B9-A8EE-DD189F27FB06}" type="slidenum">
              <a:rPr lang="en-US" smtClean="0"/>
              <a:pPr>
                <a:defRPr/>
              </a:pPr>
              <a:t>41</a:t>
            </a:fld>
            <a:endParaRPr lang="en-US" dirty="0"/>
          </a:p>
        </p:txBody>
      </p:sp>
      <p:pic>
        <p:nvPicPr>
          <p:cNvPr id="7" name="Content Placeholder 6" descr="FigAC8-3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Using the Adding Record Button</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Add Record button</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228E9D32-A656-47BB-9E49-20D184E4CF5C}"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Using the Adding Record Button</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5EF00467-6237-46C0-AA28-28BDD720D824}" type="slidenum">
              <a:rPr lang="en-US" smtClean="0"/>
              <a:pPr>
                <a:defRPr/>
              </a:pPr>
              <a:t>43</a:t>
            </a:fld>
            <a:endParaRPr lang="en-US" dirty="0"/>
          </a:p>
        </p:txBody>
      </p:sp>
      <p:pic>
        <p:nvPicPr>
          <p:cNvPr id="7" name="Content Placeholder 6" descr="FigAC8-3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Using the Combo Box</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Name to Find box arrow to display a list of client names</a:t>
            </a:r>
          </a:p>
          <a:p>
            <a:pPr eaLnBrk="1" hangingPunct="1">
              <a:defRPr/>
            </a:pPr>
            <a:r>
              <a:rPr lang="en-US" dirty="0" smtClean="0"/>
              <a:t>Click Munn Hospital to display the data for Munn Hospital in the form</a:t>
            </a:r>
          </a:p>
          <a:p>
            <a:pPr eaLnBrk="1" hangingPunct="1">
              <a:defRPr/>
            </a:pPr>
            <a:r>
              <a:rPr lang="en-US" dirty="0" smtClean="0"/>
              <a:t>Click the Next Record button to display the next record</a:t>
            </a:r>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DEC3E514-C515-4EA5-9448-8525536A6A1A}"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Using the Combo Box</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D2F113CB-66DA-418D-92A8-B3D49D7FEDEA}" type="slidenum">
              <a:rPr lang="en-US" smtClean="0"/>
              <a:pPr>
                <a:defRPr/>
              </a:pPr>
              <a:t>45</a:t>
            </a:fld>
            <a:endParaRPr lang="en-US" dirty="0"/>
          </a:p>
        </p:txBody>
      </p:sp>
      <p:pic>
        <p:nvPicPr>
          <p:cNvPr id="7" name="Content Placeholder 6" descr="FigAC8-4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the Add Record Button </a:t>
            </a:r>
            <a:endParaRPr lang="en-US" dirty="0"/>
          </a:p>
        </p:txBody>
      </p:sp>
      <p:sp>
        <p:nvSpPr>
          <p:cNvPr id="3" name="Content Placeholder 2"/>
          <p:cNvSpPr>
            <a:spLocks noGrp="1"/>
          </p:cNvSpPr>
          <p:nvPr>
            <p:ph idx="1"/>
          </p:nvPr>
        </p:nvSpPr>
        <p:spPr/>
        <p:txBody>
          <a:bodyPr/>
          <a:lstStyle/>
          <a:p>
            <a:pPr eaLnBrk="1" hangingPunct="1">
              <a:defRPr/>
            </a:pPr>
            <a:r>
              <a:rPr lang="en-US" sz="2000" dirty="0" smtClean="0"/>
              <a:t>Click the View button arrow and then click Design View to return to Design view</a:t>
            </a:r>
          </a:p>
          <a:p>
            <a:pPr eaLnBrk="1" hangingPunct="1">
              <a:defRPr/>
            </a:pPr>
            <a:r>
              <a:rPr lang="en-US" sz="2000" dirty="0" smtClean="0"/>
              <a:t>Click the control for the Client Number field (the white space, not the label), and then click the Property Sheet button to display the property sheet</a:t>
            </a:r>
          </a:p>
          <a:p>
            <a:pPr eaLnBrk="1" hangingPunct="1">
              <a:defRPr/>
            </a:pPr>
            <a:r>
              <a:rPr lang="en-US" sz="2000" dirty="0" smtClean="0"/>
              <a:t>If necessary, click the All tab. Ensure the Name property is selected, click immediately following the word Client, press the DELETE key to delete the space, and then type an underscore (_) to change the name to </a:t>
            </a:r>
            <a:r>
              <a:rPr lang="en-US" sz="2000" dirty="0" err="1" smtClean="0"/>
              <a:t>Client_Number</a:t>
            </a:r>
            <a:endParaRPr lang="en-US" sz="2000" dirty="0" smtClean="0"/>
          </a:p>
          <a:p>
            <a:pPr eaLnBrk="1" hangingPunct="1">
              <a:defRPr/>
            </a:pPr>
            <a:r>
              <a:rPr lang="en-US" sz="2000" dirty="0" smtClean="0"/>
              <a:t>Click the control for the Client Name field to display its property sheet and then change the name to </a:t>
            </a:r>
            <a:r>
              <a:rPr lang="en-US" sz="2000" dirty="0" err="1" smtClean="0"/>
              <a:t>Client_Name</a:t>
            </a:r>
            <a:endParaRPr lang="en-US" sz="2000" dirty="0" smtClean="0"/>
          </a:p>
          <a:p>
            <a:pPr eaLnBrk="1" hangingPunct="1">
              <a:defRPr/>
            </a:pPr>
            <a:r>
              <a:rPr lang="en-US" sz="2000" dirty="0" smtClean="0"/>
              <a:t>Using the same technique, change the name for the controls for the Postal Code, Client Type, Specialties Needed, Amount Paid, Current Due, and Recruiter Number fields by replacing the space with an underscore </a:t>
            </a:r>
            <a:r>
              <a:rPr lang="en-US" sz="2000" dirty="0" smtClean="0"/>
              <a:t>(_)</a:t>
            </a:r>
            <a:endParaRPr lang="en-US" sz="2000"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A949F69F-49D0-4E23-B756-ABC146727537}"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the Add Record Button </a:t>
            </a:r>
            <a:endParaRPr lang="en-US" dirty="0"/>
          </a:p>
        </p:txBody>
      </p:sp>
      <p:sp>
        <p:nvSpPr>
          <p:cNvPr id="3" name="Content Placeholder 2"/>
          <p:cNvSpPr>
            <a:spLocks noGrp="1"/>
          </p:cNvSpPr>
          <p:nvPr>
            <p:ph idx="1"/>
          </p:nvPr>
        </p:nvSpPr>
        <p:spPr/>
        <p:txBody>
          <a:bodyPr/>
          <a:lstStyle/>
          <a:p>
            <a:pPr eaLnBrk="1" hangingPunct="1">
              <a:defRPr/>
            </a:pPr>
            <a:r>
              <a:rPr lang="en-US" sz="2000" dirty="0" smtClean="0"/>
              <a:t>Close the property sheet and then right-click the Add Record button to display a shortcut menu</a:t>
            </a:r>
          </a:p>
          <a:p>
            <a:pPr eaLnBrk="1" hangingPunct="1">
              <a:defRPr/>
            </a:pPr>
            <a:r>
              <a:rPr lang="en-US" sz="2000" dirty="0" smtClean="0"/>
              <a:t>Click Build Event on the shortcut menu to display the macro associated with the On Click event</a:t>
            </a:r>
          </a:p>
          <a:p>
            <a:pPr eaLnBrk="1" hangingPunct="1">
              <a:defRPr/>
            </a:pPr>
            <a:r>
              <a:rPr lang="en-US" sz="2000" dirty="0" smtClean="0"/>
              <a:t>Click the row selector for the third row, the row that contains a criterion, and then press the INSERT key to insert a new row.</a:t>
            </a:r>
          </a:p>
          <a:p>
            <a:pPr eaLnBrk="1" hangingPunct="1">
              <a:defRPr/>
            </a:pPr>
            <a:r>
              <a:rPr lang="en-US" sz="2000" dirty="0" smtClean="0"/>
              <a:t>Click the Action column on the newly inserted row, click the arrow, and select the </a:t>
            </a:r>
            <a:r>
              <a:rPr lang="en-US" sz="2000" dirty="0" err="1" smtClean="0"/>
              <a:t>GoToControl</a:t>
            </a:r>
            <a:r>
              <a:rPr lang="en-US" sz="2000" dirty="0" smtClean="0"/>
              <a:t> action to indicate that the focus will move to another control</a:t>
            </a:r>
          </a:p>
          <a:p>
            <a:pPr eaLnBrk="1" hangingPunct="1">
              <a:defRPr/>
            </a:pPr>
            <a:r>
              <a:rPr lang="en-US" sz="2000" dirty="0" smtClean="0"/>
              <a:t>Type </a:t>
            </a:r>
            <a:r>
              <a:rPr lang="en-US" sz="2000" dirty="0" err="1" smtClean="0">
                <a:latin typeface="Courier New" pitchFamily="49" charset="0"/>
                <a:cs typeface="Courier New" pitchFamily="49" charset="0"/>
              </a:rPr>
              <a:t>Client_Number</a:t>
            </a:r>
            <a:r>
              <a:rPr lang="en-US" sz="2000" dirty="0" smtClean="0">
                <a:latin typeface="Courier New" pitchFamily="49" charset="0"/>
                <a:cs typeface="Courier New" pitchFamily="49" charset="0"/>
              </a:rPr>
              <a:t> </a:t>
            </a:r>
            <a:r>
              <a:rPr lang="en-US" sz="2000" dirty="0" smtClean="0"/>
              <a:t>as the Control Name argument</a:t>
            </a:r>
          </a:p>
          <a:p>
            <a:pPr eaLnBrk="1" hangingPunct="1">
              <a:defRPr/>
            </a:pPr>
            <a:r>
              <a:rPr lang="en-US" sz="2000" dirty="0" smtClean="0"/>
              <a:t>Click the Save button on the Quick Access Toolbar to save your changes</a:t>
            </a:r>
          </a:p>
          <a:p>
            <a:pPr eaLnBrk="1" hangingPunct="1">
              <a:defRPr/>
            </a:pPr>
            <a:r>
              <a:rPr lang="en-US" sz="2000" dirty="0" smtClean="0"/>
              <a:t>Click the Close button on the Design tab to close the macro and return to the form design</a:t>
            </a:r>
          </a:p>
          <a:p>
            <a:pPr eaLnBrk="1" hangingPunct="1">
              <a:defRPr/>
            </a:pPr>
            <a:endParaRPr lang="en-US" sz="2400" dirty="0" smtClean="0"/>
          </a:p>
          <a:p>
            <a:pPr eaLnBrk="1" hangingPunct="1">
              <a:defRPr/>
            </a:pPr>
            <a:endParaRPr lang="en-US" sz="2800" dirty="0" smtClean="0"/>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24320EB4-AC22-4891-B450-D081D080A1D8}"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the Add Record Button </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0A5C46C5-5CE1-4E86-AB35-2A13D2A21AA1}" type="slidenum">
              <a:rPr lang="en-US" smtClean="0"/>
              <a:pPr>
                <a:defRPr/>
              </a:pPr>
              <a:t>48</a:t>
            </a:fld>
            <a:endParaRPr lang="en-US" dirty="0"/>
          </a:p>
        </p:txBody>
      </p:sp>
      <p:pic>
        <p:nvPicPr>
          <p:cNvPr id="7" name="Content Placeholder 6" descr="FigAC8-4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the Combo Box</a:t>
            </a:r>
            <a:endParaRPr lang="en-US" dirty="0"/>
          </a:p>
        </p:txBody>
      </p:sp>
      <p:sp>
        <p:nvSpPr>
          <p:cNvPr id="3" name="Content Placeholder 2"/>
          <p:cNvSpPr>
            <a:spLocks noGrp="1"/>
          </p:cNvSpPr>
          <p:nvPr>
            <p:ph idx="1"/>
          </p:nvPr>
        </p:nvSpPr>
        <p:spPr>
          <a:xfrm>
            <a:off x="0" y="1371600"/>
            <a:ext cx="8686800" cy="4830763"/>
          </a:xfrm>
        </p:spPr>
        <p:txBody>
          <a:bodyPr/>
          <a:lstStyle/>
          <a:p>
            <a:pPr eaLnBrk="1" hangingPunct="1">
              <a:defRPr/>
            </a:pPr>
            <a:r>
              <a:rPr lang="en-US" sz="2400" dirty="0" smtClean="0"/>
              <a:t>Click the Name to Find combo box (the white space, not the label), and then click the Property Sheet button</a:t>
            </a:r>
          </a:p>
          <a:p>
            <a:pPr eaLnBrk="1" hangingPunct="1">
              <a:defRPr/>
            </a:pPr>
            <a:r>
              <a:rPr lang="en-US" sz="2400" dirty="0" smtClean="0"/>
              <a:t>Change the name to </a:t>
            </a:r>
            <a:r>
              <a:rPr lang="en-US" sz="2400" dirty="0" err="1" smtClean="0"/>
              <a:t>Name_to_Find</a:t>
            </a:r>
            <a:endParaRPr lang="en-US" sz="2400" dirty="0" smtClean="0"/>
          </a:p>
          <a:p>
            <a:pPr eaLnBrk="1" hangingPunct="1">
              <a:defRPr/>
            </a:pPr>
            <a:r>
              <a:rPr lang="en-US" sz="2400" dirty="0" smtClean="0"/>
              <a:t>Scroll down in the property sheet so that the Row Source property appears, click the Row Source property, and then click the Build button (the three dots) to display the Query Builder.</a:t>
            </a:r>
          </a:p>
          <a:p>
            <a:pPr eaLnBrk="1" hangingPunct="1">
              <a:defRPr/>
            </a:pPr>
            <a:r>
              <a:rPr lang="en-US" sz="2400" dirty="0" smtClean="0"/>
              <a:t>Click the Sort row in the Client</a:t>
            </a:r>
            <a:r>
              <a:rPr lang="en-US" sz="2400" b="1" dirty="0" smtClean="0"/>
              <a:t> </a:t>
            </a:r>
            <a:r>
              <a:rPr lang="en-US" sz="2400" dirty="0" smtClean="0"/>
              <a:t>Name field, click the box arrow that appears, and then click Ascending to change the order</a:t>
            </a:r>
          </a:p>
          <a:p>
            <a:pPr eaLnBrk="1" hangingPunct="1">
              <a:defRPr/>
            </a:pPr>
            <a:r>
              <a:rPr lang="en-US" sz="2400" dirty="0" smtClean="0"/>
              <a:t>Click the Save button to save your changes</a:t>
            </a:r>
          </a:p>
          <a:p>
            <a:pPr eaLnBrk="1" hangingPunct="1">
              <a:defRPr/>
            </a:pPr>
            <a:r>
              <a:rPr lang="en-US" sz="2400" dirty="0" smtClean="0"/>
              <a:t>Close the Query Builder window by clicking the Close button on the Design tab</a:t>
            </a:r>
          </a:p>
          <a:p>
            <a:pPr eaLnBrk="1" hangingPunct="1">
              <a:defRPr/>
            </a:pPr>
            <a:endParaRPr lang="en-US" sz="2400"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73B6B5FE-77A2-4B8A-B84D-C3B8A9EF24E8}"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Starting Access</a:t>
            </a:r>
            <a:endParaRPr lang="en-US" dirty="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n-US" dirty="0" smtClean="0"/>
              <a:t>Note: If you are using Windows XP, see Appendix F for alternate steps</a:t>
            </a:r>
          </a:p>
          <a:p>
            <a:pPr eaLnBrk="1" fontAlgn="auto" hangingPunct="1">
              <a:spcAft>
                <a:spcPts val="0"/>
              </a:spcAft>
              <a:defRPr/>
            </a:pPr>
            <a:r>
              <a:rPr lang="en-US" dirty="0" smtClean="0"/>
              <a:t>Click the Start button on the Windows Vista taskbar to display the Start menu</a:t>
            </a:r>
          </a:p>
          <a:p>
            <a:pPr eaLnBrk="1" fontAlgn="auto" hangingPunct="1">
              <a:spcAft>
                <a:spcPts val="0"/>
              </a:spcAft>
              <a:defRPr/>
            </a:pPr>
            <a:r>
              <a:rPr lang="en-US" dirty="0" smtClean="0"/>
              <a:t>Click All Programs at the bottom of the left pane on the Start menu to display the All Programs list and then click Microsoft Office on the All Programs list to display the Microsoft Office list</a:t>
            </a:r>
          </a:p>
          <a:p>
            <a:pPr eaLnBrk="1" fontAlgn="auto" hangingPunct="1">
              <a:spcAft>
                <a:spcPts val="0"/>
              </a:spcAft>
              <a:defRPr/>
            </a:pPr>
            <a:r>
              <a:rPr lang="en-US" dirty="0" smtClean="0"/>
              <a:t>Click Microsoft Office Access 2007 on the Microsoft Office list to start Access and display the Getting Started with Microsoft Office Access window</a:t>
            </a:r>
          </a:p>
          <a:p>
            <a:pPr eaLnBrk="1" fontAlgn="auto" hangingPunct="1">
              <a:spcAft>
                <a:spcPts val="0"/>
              </a:spcAft>
              <a:defRPr/>
            </a:pPr>
            <a:r>
              <a:rPr lang="en-US" dirty="0" smtClean="0"/>
              <a:t>If the Access window is not maximized, click the Maximize button on its title bar to maximize the </a:t>
            </a:r>
            <a:r>
              <a:rPr lang="en-US" dirty="0" smtClean="0"/>
              <a:t>window</a:t>
            </a:r>
            <a:endParaRPr lang="en-US" dirty="0" smtClean="0"/>
          </a:p>
        </p:txBody>
      </p:sp>
      <p:sp>
        <p:nvSpPr>
          <p:cNvPr id="8196"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8197"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C4CD0A-1F06-42F3-A790-63A96902C003}" type="slidenum">
              <a:rPr lang="en-US" smtClean="0"/>
              <a:pPr fontAlgn="base">
                <a:spcBef>
                  <a:spcPct val="0"/>
                </a:spcBef>
                <a:spcAft>
                  <a:spcPct val="0"/>
                </a:spcAft>
                <a:defRPr/>
              </a:pPr>
              <a:t>5</a:t>
            </a:fld>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the Combo Box</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Close the property sheet</a:t>
            </a:r>
          </a:p>
          <a:p>
            <a:pPr eaLnBrk="1" hangingPunct="1">
              <a:defRPr/>
            </a:pPr>
            <a:r>
              <a:rPr lang="en-US" sz="2800" dirty="0" smtClean="0"/>
              <a:t>Click the form selector (the box in the upper-left corner of the form) to select the form</a:t>
            </a:r>
          </a:p>
          <a:p>
            <a:pPr eaLnBrk="1" hangingPunct="1">
              <a:defRPr/>
            </a:pPr>
            <a:r>
              <a:rPr lang="en-US" sz="2800" dirty="0" smtClean="0"/>
              <a:t>Click the Property Sheet button on the Design tab, scroll down until the On Current property appears, and then click the On Current property</a:t>
            </a:r>
          </a:p>
          <a:p>
            <a:pPr eaLnBrk="1" hangingPunct="1">
              <a:defRPr/>
            </a:pPr>
            <a:r>
              <a:rPr lang="en-US" sz="2800" dirty="0" smtClean="0"/>
              <a:t>Click the Build button (the three dots) to display the Choose Builder dialog box</a:t>
            </a:r>
          </a:p>
          <a:p>
            <a:pPr eaLnBrk="1" hangingPunct="1">
              <a:defRPr/>
            </a:pPr>
            <a:r>
              <a:rPr lang="en-US" sz="2800" dirty="0" smtClean="0"/>
              <a:t>Click Code Builder in the Choose Builder dialog box, and then click the OK button to display the VBA code generated for the form</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FB2A7E42-B327-4F1F-BADA-E32812B0B9D2}"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the Combo Box</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Press the TAB key and then type </a:t>
            </a:r>
            <a:r>
              <a:rPr lang="en-US" sz="2400" dirty="0" err="1" smtClean="0"/>
              <a:t>Name_to_Find</a:t>
            </a:r>
            <a:r>
              <a:rPr lang="en-US" sz="2400" dirty="0" smtClean="0"/>
              <a:t> = </a:t>
            </a:r>
            <a:r>
              <a:rPr lang="en-US" sz="2400" dirty="0" err="1" smtClean="0"/>
              <a:t>Client_Number</a:t>
            </a:r>
            <a:r>
              <a:rPr lang="en-US" sz="2400" dirty="0" smtClean="0"/>
              <a:t> ‘Update the combo box</a:t>
            </a:r>
          </a:p>
          <a:p>
            <a:pPr eaLnBrk="1" hangingPunct="1">
              <a:defRPr/>
            </a:pPr>
            <a:r>
              <a:rPr lang="en-US" sz="2400" dirty="0" smtClean="0"/>
              <a:t>Click the Close button for the Microsoft Visual Basic - JSP Recruiters - window, and then close the Form property sheet</a:t>
            </a:r>
          </a:p>
          <a:p>
            <a:pPr eaLnBrk="1" hangingPunct="1">
              <a:defRPr/>
            </a:pPr>
            <a:r>
              <a:rPr lang="en-US" sz="2400" dirty="0" smtClean="0"/>
              <a:t>Click the Name to Find combo box and then click the Property Sheet button.</a:t>
            </a:r>
          </a:p>
          <a:p>
            <a:pPr eaLnBrk="1" hangingPunct="1">
              <a:defRPr/>
            </a:pPr>
            <a:r>
              <a:rPr lang="en-US" sz="2400" dirty="0" smtClean="0"/>
              <a:t>Scroll down until the Tab Stop property appears, click the Tab Stop property, and then click the Tab Stop property box arrow</a:t>
            </a:r>
          </a:p>
          <a:p>
            <a:pPr eaLnBrk="1" hangingPunct="1">
              <a:defRPr/>
            </a:pPr>
            <a:r>
              <a:rPr lang="en-US" sz="2400" dirty="0" smtClean="0"/>
              <a:t>Click No, and then close the property sheet</a:t>
            </a:r>
          </a:p>
          <a:p>
            <a:pPr eaLnBrk="1" hangingPunct="1">
              <a:defRPr/>
            </a:pPr>
            <a:r>
              <a:rPr lang="en-US" sz="2400" dirty="0" smtClean="0"/>
              <a:t>Save your changes</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31E4C17E-A0BE-4973-8E71-AA879F666E1A}"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the Combo Box</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A677CEBA-EC4F-4FC7-8241-3071977DC6D7}" type="slidenum">
              <a:rPr lang="en-US" smtClean="0"/>
              <a:pPr>
                <a:defRPr/>
              </a:pPr>
              <a:t>52</a:t>
            </a:fld>
            <a:endParaRPr lang="en-US" dirty="0"/>
          </a:p>
        </p:txBody>
      </p:sp>
      <p:pic>
        <p:nvPicPr>
          <p:cNvPr id="7" name="Content Placeholder 6" descr="FigAC8-4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Changing the Enabled Property</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Total Amount field (the white space, not the label), click the Property Sheet button to display the property sheet, and then scroll down until the Enabled Property appears</a:t>
            </a:r>
          </a:p>
          <a:p>
            <a:pPr eaLnBrk="1" hangingPunct="1">
              <a:defRPr/>
            </a:pPr>
            <a:r>
              <a:rPr lang="en-US" dirty="0" smtClean="0"/>
              <a:t>Click the Enabled property, click the Enabled property arrow, and then click No to change the value from Yes to No</a:t>
            </a:r>
          </a:p>
          <a:p>
            <a:pPr eaLnBrk="1" hangingPunct="1">
              <a:defRPr/>
            </a:pPr>
            <a:r>
              <a:rPr lang="en-US" dirty="0" smtClean="0"/>
              <a:t>Close the property sheet and then save your changes</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430361F1-74AC-4437-BF3B-5255CE9AEDD4}"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an Option Group</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With the Use Control Wizards button selected, click the Option Group tool in the Controls group on the Design tab and then move the pointer to the approximate position</a:t>
            </a:r>
          </a:p>
          <a:p>
            <a:pPr eaLnBrk="1" hangingPunct="1">
              <a:defRPr/>
            </a:pPr>
            <a:r>
              <a:rPr lang="en-US" sz="2400" dirty="0" smtClean="0"/>
              <a:t>Click the position to place an option group and start the Option Group Wizard</a:t>
            </a:r>
          </a:p>
          <a:p>
            <a:pPr eaLnBrk="1" hangingPunct="1">
              <a:defRPr/>
            </a:pPr>
            <a:r>
              <a:rPr lang="en-US" sz="2400" dirty="0" smtClean="0"/>
              <a:t>Type </a:t>
            </a:r>
            <a:r>
              <a:rPr lang="en-US" sz="2400" dirty="0" smtClean="0">
                <a:latin typeface="Courier New" pitchFamily="49" charset="0"/>
                <a:cs typeface="Courier New" pitchFamily="49" charset="0"/>
              </a:rPr>
              <a:t>Change Address Data </a:t>
            </a:r>
            <a:r>
              <a:rPr lang="en-US" sz="2400" dirty="0" smtClean="0"/>
              <a:t>in the first row of label names and press the DOWN ARROW key</a:t>
            </a:r>
          </a:p>
          <a:p>
            <a:pPr eaLnBrk="1" hangingPunct="1">
              <a:defRPr/>
            </a:pPr>
            <a:r>
              <a:rPr lang="en-US" sz="2400" dirty="0" smtClean="0"/>
              <a:t>Type </a:t>
            </a:r>
            <a:r>
              <a:rPr lang="en-US" sz="2400" dirty="0" smtClean="0">
                <a:latin typeface="Courier New" pitchFamily="49" charset="0"/>
                <a:cs typeface="Courier New" pitchFamily="49" charset="0"/>
              </a:rPr>
              <a:t>Change Other Data </a:t>
            </a:r>
            <a:r>
              <a:rPr lang="en-US" sz="2400" dirty="0" smtClean="0"/>
              <a:t>in the second row of label names and press the DOWN ARROW key.</a:t>
            </a:r>
          </a:p>
          <a:p>
            <a:pPr eaLnBrk="1" hangingPunct="1">
              <a:defRPr/>
            </a:pPr>
            <a:r>
              <a:rPr lang="en-US" sz="2400" dirty="0" smtClean="0"/>
              <a:t>Type </a:t>
            </a:r>
            <a:r>
              <a:rPr lang="en-US" sz="2400" dirty="0" smtClean="0">
                <a:latin typeface="Courier New" pitchFamily="49" charset="0"/>
                <a:cs typeface="Courier New" pitchFamily="49" charset="0"/>
              </a:rPr>
              <a:t>Change All Data </a:t>
            </a:r>
            <a:r>
              <a:rPr lang="en-US" sz="2400" dirty="0" smtClean="0"/>
              <a:t>in the third row of label names and press the DOWN ARROW key</a:t>
            </a:r>
          </a:p>
          <a:p>
            <a:pPr eaLnBrk="1" hangingPunct="1">
              <a:defRPr/>
            </a:pPr>
            <a:r>
              <a:rPr lang="en-US" sz="2400" dirty="0" smtClean="0"/>
              <a:t>Type </a:t>
            </a:r>
            <a:r>
              <a:rPr lang="en-US" sz="2400" dirty="0" smtClean="0">
                <a:latin typeface="Courier New" pitchFamily="49" charset="0"/>
                <a:cs typeface="Courier New" pitchFamily="49" charset="0"/>
              </a:rPr>
              <a:t>View Data Only </a:t>
            </a:r>
            <a:r>
              <a:rPr lang="en-US" sz="2400" dirty="0" smtClean="0"/>
              <a:t>in the fourth row of label </a:t>
            </a:r>
            <a:r>
              <a:rPr lang="en-US" sz="2400" dirty="0" smtClean="0"/>
              <a:t>names</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449DA15E-B168-487D-873B-B3041EDDF012}"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an Option Group</a:t>
            </a:r>
            <a:endParaRPr lang="en-US" dirty="0"/>
          </a:p>
        </p:txBody>
      </p:sp>
      <p:sp>
        <p:nvSpPr>
          <p:cNvPr id="3" name="Content Placeholder 2"/>
          <p:cNvSpPr>
            <a:spLocks noGrp="1"/>
          </p:cNvSpPr>
          <p:nvPr>
            <p:ph idx="1"/>
          </p:nvPr>
        </p:nvSpPr>
        <p:spPr/>
        <p:txBody>
          <a:bodyPr/>
          <a:lstStyle/>
          <a:p>
            <a:pPr eaLnBrk="1" hangingPunct="1">
              <a:defRPr/>
            </a:pPr>
            <a:r>
              <a:rPr lang="en-US" sz="2200" dirty="0" smtClean="0"/>
              <a:t>Click the Next button to move to the next Option Group Wizard screen</a:t>
            </a:r>
          </a:p>
          <a:p>
            <a:pPr eaLnBrk="1" hangingPunct="1">
              <a:defRPr/>
            </a:pPr>
            <a:r>
              <a:rPr lang="en-US" sz="2200" dirty="0" smtClean="0"/>
              <a:t>With the ‘Yes, the default choice is’ option button selected, click the arrow and select View Data Only as the default choice</a:t>
            </a:r>
          </a:p>
          <a:p>
            <a:pPr eaLnBrk="1" hangingPunct="1">
              <a:defRPr/>
            </a:pPr>
            <a:r>
              <a:rPr lang="en-US" sz="2200" dirty="0" smtClean="0"/>
              <a:t>Click the Next button to move to the next Option Group Wizard screen and then verify that the values assigned to the labels</a:t>
            </a:r>
          </a:p>
          <a:p>
            <a:pPr eaLnBrk="1" hangingPunct="1">
              <a:defRPr/>
            </a:pPr>
            <a:r>
              <a:rPr lang="en-US" sz="2200" dirty="0" smtClean="0"/>
              <a:t>Click the Next button to move to the next Option Group Wizard screen and then ensure that the ‘Save the value for later use.’ option button is selected</a:t>
            </a:r>
          </a:p>
          <a:p>
            <a:pPr eaLnBrk="1" hangingPunct="1">
              <a:defRPr/>
            </a:pPr>
            <a:r>
              <a:rPr lang="en-US" sz="2200" dirty="0" smtClean="0"/>
              <a:t>Click the Next button to move to the next Option Group Wizard screen and then ensure that the ‘Option buttons’ option button and the Etched option button are selected</a:t>
            </a:r>
          </a:p>
          <a:p>
            <a:pPr eaLnBrk="1" hangingPunct="1">
              <a:defRPr/>
            </a:pPr>
            <a:r>
              <a:rPr lang="en-US" sz="2200" dirty="0" smtClean="0"/>
              <a:t>Click the Next button to move to the next Option Group Wizard screen, type </a:t>
            </a:r>
            <a:r>
              <a:rPr lang="en-US" sz="2200" dirty="0" smtClean="0">
                <a:latin typeface="Courier New" pitchFamily="49" charset="0"/>
                <a:cs typeface="Courier New" pitchFamily="49" charset="0"/>
              </a:rPr>
              <a:t>Form Options </a:t>
            </a:r>
            <a:r>
              <a:rPr lang="en-US" sz="2200" dirty="0" smtClean="0"/>
              <a:t>as the caption, and then click the Finish button</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46C4F074-E334-4143-8956-AFD69B5ACB63}"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an Option Group</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33F1E1AF-F7D0-4D9B-B6EC-5821D3947E52}" type="slidenum">
              <a:rPr lang="en-US" smtClean="0"/>
              <a:pPr>
                <a:defRPr/>
              </a:pPr>
              <a:t>56</a:t>
            </a:fld>
            <a:endParaRPr lang="en-US" dirty="0"/>
          </a:p>
        </p:txBody>
      </p:sp>
      <p:pic>
        <p:nvPicPr>
          <p:cNvPr id="7" name="Content Placeholder 6" descr="FigAC8-5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a Macro for the Option Group</a:t>
            </a:r>
            <a:endParaRPr lang="en-US" dirty="0"/>
          </a:p>
        </p:txBody>
      </p:sp>
      <p:sp>
        <p:nvSpPr>
          <p:cNvPr id="3" name="Content Placeholder 2"/>
          <p:cNvSpPr>
            <a:spLocks noGrp="1"/>
          </p:cNvSpPr>
          <p:nvPr>
            <p:ph idx="1"/>
          </p:nvPr>
        </p:nvSpPr>
        <p:spPr/>
        <p:txBody>
          <a:bodyPr/>
          <a:lstStyle/>
          <a:p>
            <a:pPr eaLnBrk="1" hangingPunct="1">
              <a:defRPr/>
            </a:pPr>
            <a:r>
              <a:rPr lang="en-US" dirty="0" smtClean="0"/>
              <a:t>With the option group selected, click the Property Sheet button on the Design tab to display a property sheet</a:t>
            </a:r>
          </a:p>
          <a:p>
            <a:pPr eaLnBrk="1" hangingPunct="1">
              <a:defRPr/>
            </a:pPr>
            <a:r>
              <a:rPr lang="en-US" dirty="0" smtClean="0"/>
              <a:t>Change the name to </a:t>
            </a:r>
            <a:r>
              <a:rPr lang="en-US" dirty="0" err="1" smtClean="0"/>
              <a:t>Form_Options</a:t>
            </a:r>
            <a:endParaRPr lang="en-US" dirty="0" smtClean="0"/>
          </a:p>
          <a:p>
            <a:pPr eaLnBrk="1" hangingPunct="1">
              <a:defRPr/>
            </a:pPr>
            <a:r>
              <a:rPr lang="en-US" dirty="0" smtClean="0"/>
              <a:t>Click the After Update property</a:t>
            </a:r>
          </a:p>
          <a:p>
            <a:pPr eaLnBrk="1" hangingPunct="1">
              <a:defRPr/>
            </a:pPr>
            <a:r>
              <a:rPr lang="en-US" dirty="0" smtClean="0"/>
              <a:t>Click the Build button to display</a:t>
            </a:r>
            <a:r>
              <a:rPr lang="en-US" b="1" dirty="0" smtClean="0"/>
              <a:t> </a:t>
            </a:r>
            <a:r>
              <a:rPr lang="en-US" dirty="0" smtClean="0"/>
              <a:t>the Choose Builder dialog box</a:t>
            </a:r>
          </a:p>
          <a:p>
            <a:pPr eaLnBrk="1" hangingPunct="1">
              <a:defRPr/>
            </a:pPr>
            <a:r>
              <a:rPr lang="en-US" dirty="0" smtClean="0"/>
              <a:t>With Macro Builder selected in the Choose Builder dialog box, click the OK button to create a macro</a:t>
            </a:r>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D2A2B5C8-E23C-4207-A351-369299D75E54}"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a Macro for the Option Group</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Conditions button, if necessary, to display the Condition column</a:t>
            </a:r>
          </a:p>
          <a:p>
            <a:pPr eaLnBrk="1" hangingPunct="1">
              <a:defRPr/>
            </a:pPr>
            <a:r>
              <a:rPr lang="en-US" dirty="0" smtClean="0"/>
              <a:t>Select </a:t>
            </a:r>
            <a:r>
              <a:rPr lang="en-US" dirty="0" err="1" smtClean="0"/>
              <a:t>SetTempVar</a:t>
            </a:r>
            <a:r>
              <a:rPr lang="en-US" dirty="0" smtClean="0"/>
              <a:t> as the action on the first row.</a:t>
            </a:r>
          </a:p>
          <a:p>
            <a:pPr eaLnBrk="1" hangingPunct="1">
              <a:defRPr/>
            </a:pPr>
            <a:r>
              <a:rPr lang="en-US" dirty="0" smtClean="0"/>
              <a:t>Enter </a:t>
            </a:r>
            <a:r>
              <a:rPr lang="en-US" dirty="0" err="1" smtClean="0">
                <a:latin typeface="Courier New" pitchFamily="49" charset="0"/>
                <a:cs typeface="Courier New" pitchFamily="49" charset="0"/>
              </a:rPr>
              <a:t>Optno</a:t>
            </a:r>
            <a:r>
              <a:rPr lang="en-US" dirty="0" smtClean="0"/>
              <a:t> as the value for the Name argument</a:t>
            </a:r>
          </a:p>
          <a:p>
            <a:pPr eaLnBrk="1" hangingPunct="1">
              <a:defRPr/>
            </a:pPr>
            <a:r>
              <a:rPr lang="en-US" dirty="0" smtClean="0"/>
              <a:t>Enter </a:t>
            </a:r>
            <a:r>
              <a:rPr lang="en-US" dirty="0" smtClean="0">
                <a:latin typeface="Courier New" pitchFamily="49" charset="0"/>
                <a:cs typeface="Courier New" pitchFamily="49" charset="0"/>
              </a:rPr>
              <a:t>[Forms]![Client Master Form]![</a:t>
            </a:r>
            <a:r>
              <a:rPr lang="en-US" dirty="0" err="1" smtClean="0">
                <a:latin typeface="Courier New" pitchFamily="49" charset="0"/>
                <a:cs typeface="Courier New" pitchFamily="49" charset="0"/>
              </a:rPr>
              <a:t>Form_Options</a:t>
            </a:r>
            <a:r>
              <a:rPr lang="en-US" dirty="0" smtClean="0">
                <a:latin typeface="Courier New" pitchFamily="49" charset="0"/>
                <a:cs typeface="Courier New" pitchFamily="49" charset="0"/>
              </a:rPr>
              <a:t>] </a:t>
            </a:r>
            <a:r>
              <a:rPr lang="en-US" dirty="0" smtClean="0"/>
              <a:t>as the value for the Expression argument</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171AC79A-CE44-4947-8A4E-B0E675257B01}"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a Macro for the Option Group</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EBEDE036-9837-4BB4-BE02-03B7C690EBCE}" type="slidenum">
              <a:rPr lang="en-US" smtClean="0"/>
              <a:pPr>
                <a:defRPr/>
              </a:pPr>
              <a:t>59</a:t>
            </a:fld>
            <a:endParaRPr lang="en-US" dirty="0"/>
          </a:p>
        </p:txBody>
      </p:sp>
      <p:pic>
        <p:nvPicPr>
          <p:cNvPr id="7" name="Content Placeholder 6" descr="FigAC8-5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rtlCol="0">
            <a:normAutofit/>
          </a:bodyPr>
          <a:lstStyle/>
          <a:p>
            <a:pPr eaLnBrk="1" fontAlgn="auto" hangingPunct="1">
              <a:spcAft>
                <a:spcPts val="0"/>
              </a:spcAft>
              <a:defRPr/>
            </a:pPr>
            <a:r>
              <a:rPr lang="en-US" dirty="0" smtClean="0"/>
              <a:t>Opening a Database</a:t>
            </a:r>
            <a:endParaRPr lang="en-US" dirty="0"/>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defRPr/>
            </a:pPr>
            <a:r>
              <a:rPr lang="en-US" dirty="0" smtClean="0"/>
              <a:t>Note: If you are using Windows XP, see Appendix F for alternate steps</a:t>
            </a:r>
          </a:p>
          <a:p>
            <a:pPr eaLnBrk="1" fontAlgn="auto" hangingPunct="1">
              <a:spcAft>
                <a:spcPts val="0"/>
              </a:spcAft>
              <a:defRPr/>
            </a:pPr>
            <a:r>
              <a:rPr lang="en-US" dirty="0" smtClean="0"/>
              <a:t>With your USB </a:t>
            </a:r>
            <a:r>
              <a:rPr lang="en-US" dirty="0" smtClean="0"/>
              <a:t>flash </a:t>
            </a:r>
            <a:r>
              <a:rPr lang="en-US" dirty="0" smtClean="0"/>
              <a:t>drive connected to one of the computer’s USB ports, click the More button to display the Open dialog box</a:t>
            </a:r>
          </a:p>
          <a:p>
            <a:pPr eaLnBrk="1" fontAlgn="auto" hangingPunct="1">
              <a:spcAft>
                <a:spcPts val="0"/>
              </a:spcAft>
              <a:defRPr/>
            </a:pPr>
            <a:r>
              <a:rPr lang="en-US" dirty="0" smtClean="0"/>
              <a:t>If the Folders list is displayed below the Folders button, click the Folders button to remove the Folders list</a:t>
            </a:r>
          </a:p>
          <a:p>
            <a:pPr eaLnBrk="1" fontAlgn="auto" hangingPunct="1">
              <a:spcAft>
                <a:spcPts val="0"/>
              </a:spcAft>
              <a:defRPr/>
            </a:pPr>
            <a:r>
              <a:rPr lang="en-US" dirty="0" smtClean="0"/>
              <a:t>If necessary, click Computers in the Favorite Links section and then double-click UDISK 2.0 (E:) to select the USB flash drive, Drive E in this case, as the new open location. (Your drive letter might be different)</a:t>
            </a:r>
          </a:p>
          <a:p>
            <a:pPr eaLnBrk="1" fontAlgn="auto" hangingPunct="1">
              <a:spcAft>
                <a:spcPts val="0"/>
              </a:spcAft>
              <a:defRPr/>
            </a:pPr>
            <a:r>
              <a:rPr lang="en-US" dirty="0" smtClean="0"/>
              <a:t>Click JSP Recruiters to select the file name</a:t>
            </a:r>
          </a:p>
          <a:p>
            <a:pPr eaLnBrk="1" fontAlgn="auto" hangingPunct="1">
              <a:spcAft>
                <a:spcPts val="0"/>
              </a:spcAft>
              <a:defRPr/>
            </a:pPr>
            <a:r>
              <a:rPr lang="en-US" dirty="0" smtClean="0"/>
              <a:t>Click the Open button to open the database</a:t>
            </a:r>
          </a:p>
          <a:p>
            <a:pPr eaLnBrk="1" fontAlgn="auto" hangingPunct="1">
              <a:spcAft>
                <a:spcPts val="0"/>
              </a:spcAft>
              <a:defRPr/>
            </a:pPr>
            <a:r>
              <a:rPr lang="en-US" dirty="0" smtClean="0"/>
              <a:t>If a Security Warning appears, click the Options button to display the Microsoft Office Security Options dialog box</a:t>
            </a:r>
          </a:p>
          <a:p>
            <a:pPr eaLnBrk="1" fontAlgn="auto" hangingPunct="1">
              <a:spcAft>
                <a:spcPts val="0"/>
              </a:spcAft>
              <a:defRPr/>
            </a:pPr>
            <a:r>
              <a:rPr lang="en-US" dirty="0" smtClean="0"/>
              <a:t>With the option button to enable the content selected, click the OK button to enable the content</a:t>
            </a:r>
          </a:p>
          <a:p>
            <a:pPr eaLnBrk="1" fontAlgn="auto" hangingPunct="1">
              <a:spcAft>
                <a:spcPts val="0"/>
              </a:spcAft>
              <a:defRPr/>
            </a:pPr>
            <a:endParaRPr lang="en-US" dirty="0" smtClean="0"/>
          </a:p>
        </p:txBody>
      </p:sp>
      <p:sp>
        <p:nvSpPr>
          <p:cNvPr id="9220"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9221"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A1C033-8A57-45AB-8993-FA90B800D289}" type="slidenum">
              <a:rPr lang="en-US" smtClean="0"/>
              <a:pPr fontAlgn="base">
                <a:spcBef>
                  <a:spcPct val="0"/>
                </a:spcBef>
                <a:spcAft>
                  <a:spcPct val="0"/>
                </a:spcAft>
                <a:defRPr/>
              </a:pPr>
              <a:t>6</a:t>
            </a:fld>
            <a:endParaRPr 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Actions to the Macro</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Add the condition and actions associated with option number 1 and specify the arguments for the actions</a:t>
            </a:r>
          </a:p>
          <a:p>
            <a:pPr eaLnBrk="1" hangingPunct="1">
              <a:defRPr/>
            </a:pPr>
            <a:r>
              <a:rPr lang="en-US" sz="2800" dirty="0" smtClean="0"/>
              <a:t>Add the conditions and actions associated with options 2, 3, and 4 and specify the arguments for the actions</a:t>
            </a:r>
          </a:p>
          <a:p>
            <a:pPr eaLnBrk="1" hangingPunct="1">
              <a:defRPr/>
            </a:pPr>
            <a:r>
              <a:rPr lang="en-US" sz="2800" dirty="0" smtClean="0"/>
              <a:t>Add the </a:t>
            </a:r>
            <a:r>
              <a:rPr lang="en-US" sz="2800" dirty="0" err="1" smtClean="0"/>
              <a:t>RemoveTempVar</a:t>
            </a:r>
            <a:r>
              <a:rPr lang="en-US" sz="2800" dirty="0" smtClean="0"/>
              <a:t> action and argument</a:t>
            </a:r>
          </a:p>
          <a:p>
            <a:pPr eaLnBrk="1" hangingPunct="1">
              <a:defRPr/>
            </a:pPr>
            <a:r>
              <a:rPr lang="en-US" sz="2800" dirty="0" smtClean="0"/>
              <a:t>Click the Save button to save the macro.</a:t>
            </a:r>
          </a:p>
          <a:p>
            <a:pPr eaLnBrk="1" hangingPunct="1">
              <a:defRPr/>
            </a:pPr>
            <a:r>
              <a:rPr lang="en-US" sz="2800" dirty="0" smtClean="0"/>
              <a:t>Click the Close button on the Design tab to close the macro and return to the </a:t>
            </a:r>
            <a:r>
              <a:rPr lang="en-US" sz="2800" dirty="0" smtClean="0"/>
              <a:t>form</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EFE047E0-1FAC-48FA-A8A3-44823251E5B9}"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Actions to the Macro</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AD866F93-6D93-4B12-8C6B-73EC151A82C3}" type="slidenum">
              <a:rPr lang="en-US" smtClean="0"/>
              <a:pPr>
                <a:defRPr/>
              </a:pPr>
              <a:t>61</a:t>
            </a:fld>
            <a:endParaRPr lang="en-US" dirty="0"/>
          </a:p>
        </p:txBody>
      </p:sp>
      <p:pic>
        <p:nvPicPr>
          <p:cNvPr id="7" name="Content Placeholder 6" descr="FigAC8-5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a Macro for the On Load Property of the Form</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form selector (the box in the upper-left corner of the form) to select the form</a:t>
            </a:r>
          </a:p>
          <a:p>
            <a:pPr eaLnBrk="1" hangingPunct="1">
              <a:defRPr/>
            </a:pPr>
            <a:r>
              <a:rPr lang="en-US" sz="2800" dirty="0" smtClean="0"/>
              <a:t>If necessary, click the Property Sheet button on the Design tab, scroll down until the On Load property appears, and then click the On Load property</a:t>
            </a:r>
          </a:p>
          <a:p>
            <a:pPr eaLnBrk="1" hangingPunct="1">
              <a:defRPr/>
            </a:pPr>
            <a:r>
              <a:rPr lang="en-US" sz="2800" dirty="0" smtClean="0"/>
              <a:t>Click the Build button (the three dots) to display the Choose Builder dialog box</a:t>
            </a:r>
          </a:p>
          <a:p>
            <a:pPr eaLnBrk="1" hangingPunct="1">
              <a:defRPr/>
            </a:pPr>
            <a:r>
              <a:rPr lang="en-US" sz="2800" dirty="0" smtClean="0"/>
              <a:t>With Macro Builder selected in the Choose Builder dialog box, click the OK button to create a macro</a:t>
            </a:r>
          </a:p>
          <a:p>
            <a:pPr eaLnBrk="1" hangingPunct="1">
              <a:defRPr/>
            </a:pPr>
            <a:r>
              <a:rPr lang="en-US" sz="2800" dirty="0" smtClean="0"/>
              <a:t>Click the Conditions button, if necessary, to remove the Condition column</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F60C3B08-AD31-43BE-AE64-A22BBDC78400}"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a Macro for the On Load Property of the Form</a:t>
            </a:r>
            <a:endParaRPr lang="en-US" dirty="0"/>
          </a:p>
        </p:txBody>
      </p:sp>
      <p:sp>
        <p:nvSpPr>
          <p:cNvPr id="3" name="Content Placeholder 2"/>
          <p:cNvSpPr>
            <a:spLocks noGrp="1"/>
          </p:cNvSpPr>
          <p:nvPr>
            <p:ph idx="1"/>
          </p:nvPr>
        </p:nvSpPr>
        <p:spPr/>
        <p:txBody>
          <a:bodyPr/>
          <a:lstStyle/>
          <a:p>
            <a:pPr eaLnBrk="1" hangingPunct="1">
              <a:defRPr/>
            </a:pPr>
            <a:r>
              <a:rPr lang="en-US" dirty="0" smtClean="0"/>
              <a:t>Enter the actions and arguments</a:t>
            </a:r>
          </a:p>
          <a:p>
            <a:pPr eaLnBrk="1" hangingPunct="1">
              <a:defRPr/>
            </a:pPr>
            <a:r>
              <a:rPr lang="en-US" dirty="0" smtClean="0"/>
              <a:t>Save the changes to the macro</a:t>
            </a:r>
          </a:p>
          <a:p>
            <a:pPr eaLnBrk="1" hangingPunct="1">
              <a:defRPr/>
            </a:pPr>
            <a:r>
              <a:rPr lang="en-US" dirty="0" smtClean="0"/>
              <a:t>Click the Close button on the Design tab to close the macro and return to the form</a:t>
            </a:r>
          </a:p>
          <a:p>
            <a:pPr eaLnBrk="1" hangingPunct="1">
              <a:defRPr/>
            </a:pPr>
            <a:r>
              <a:rPr lang="en-US" dirty="0" smtClean="0"/>
              <a:t>Close the property sheet</a:t>
            </a:r>
          </a:p>
          <a:p>
            <a:pPr eaLnBrk="1" hangingPunct="1">
              <a:defRPr/>
            </a:pPr>
            <a:r>
              <a:rPr lang="en-US" dirty="0" smtClean="0"/>
              <a:t>Save and then close the form</a:t>
            </a:r>
          </a:p>
          <a:p>
            <a:pPr eaLnBrk="1" hangingPunct="1">
              <a:buFont typeface="Arial" pitchFamily="34" charset="0"/>
              <a:buNone/>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3647DB05-F81D-4169-8F8F-8326CB7B16F1}"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a Macro for the On Load Property of the Form</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B9CC7C8A-DE1C-4CC2-88C4-3DE6831B090E}" type="slidenum">
              <a:rPr lang="en-US" smtClean="0"/>
              <a:pPr>
                <a:defRPr/>
              </a:pPr>
              <a:t>64</a:t>
            </a:fld>
            <a:endParaRPr lang="en-US" dirty="0"/>
          </a:p>
        </p:txBody>
      </p:sp>
      <p:pic>
        <p:nvPicPr>
          <p:cNvPr id="7" name="Content Placeholder 6" descr="FigAC8-5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a Form</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If necessary, hide the Navigation Pane</a:t>
            </a:r>
          </a:p>
          <a:p>
            <a:pPr eaLnBrk="1" hangingPunct="1">
              <a:defRPr/>
            </a:pPr>
            <a:r>
              <a:rPr lang="en-US" sz="2800" dirty="0" smtClean="0"/>
              <a:t>Click Create on the Ribbon to display the Create tab</a:t>
            </a:r>
          </a:p>
          <a:p>
            <a:pPr eaLnBrk="1" hangingPunct="1">
              <a:defRPr/>
            </a:pPr>
            <a:r>
              <a:rPr lang="en-US" sz="2800" dirty="0" smtClean="0"/>
              <a:t>Click Form Design on the Create tab to create a new form in Design view</a:t>
            </a:r>
          </a:p>
          <a:p>
            <a:pPr eaLnBrk="1" hangingPunct="1">
              <a:defRPr/>
            </a:pPr>
            <a:r>
              <a:rPr lang="en-US" sz="2800" dirty="0" smtClean="0"/>
              <a:t>Click the Property Sheet button on the Design tab to display a property sheet</a:t>
            </a:r>
          </a:p>
          <a:p>
            <a:pPr eaLnBrk="1" hangingPunct="1">
              <a:defRPr/>
            </a:pPr>
            <a:r>
              <a:rPr lang="en-US" sz="2800" dirty="0" smtClean="0"/>
              <a:t>With the All tab selected, click the Record Source property, click the arrow that appears, and then click the Recruiter table to select the Recruiter table as the row source</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B86BF59B-7956-42AA-80E8-C2D810BFF845}"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a Form</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Close the property sheet</a:t>
            </a:r>
          </a:p>
          <a:p>
            <a:pPr eaLnBrk="1" hangingPunct="1">
              <a:defRPr/>
            </a:pPr>
            <a:r>
              <a:rPr lang="en-US" sz="2800" dirty="0" smtClean="0"/>
              <a:t>Click the Add Existing Fields button to display a field list, drag the Recruiter Number, First Name, and Last Name fields to the approximate positions</a:t>
            </a:r>
          </a:p>
          <a:p>
            <a:pPr eaLnBrk="1" hangingPunct="1">
              <a:defRPr/>
            </a:pPr>
            <a:r>
              <a:rPr lang="en-US" sz="2800" dirty="0" smtClean="0"/>
              <a:t>Move the attached labels for the First Name and Last Name fields to the positions shown in the figure by dragging their move handles.</a:t>
            </a:r>
          </a:p>
          <a:p>
            <a:pPr eaLnBrk="1" hangingPunct="1">
              <a:defRPr/>
            </a:pPr>
            <a:r>
              <a:rPr lang="en-US" sz="2800" dirty="0" smtClean="0"/>
              <a:t>Close the field list by clicking the Add Existing Fields button a second time</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CFB04B7E-4E34-4D81-9069-6871DF6FB501}"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a Form</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5A79EBAD-6C76-44AA-A2BF-C2A3ABE9C929}" type="slidenum">
              <a:rPr lang="en-US" smtClean="0"/>
              <a:pPr>
                <a:defRPr/>
              </a:pPr>
              <a:t>67</a:t>
            </a:fld>
            <a:endParaRPr lang="en-US" dirty="0"/>
          </a:p>
        </p:txBody>
      </p:sp>
      <p:pic>
        <p:nvPicPr>
          <p:cNvPr id="7" name="Content Placeholder 6" descr="FigAC8-6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Using Tab Controls to Create a Multipage Form</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Tab Control tool and move the mouse pointer to the approximate location</a:t>
            </a:r>
          </a:p>
          <a:p>
            <a:pPr eaLnBrk="1" hangingPunct="1">
              <a:defRPr/>
            </a:pPr>
            <a:r>
              <a:rPr lang="en-US" dirty="0" smtClean="0"/>
              <a:t>Click the position shown in Figure 8–61 to place a tab control on the form</a:t>
            </a:r>
          </a:p>
          <a:p>
            <a:pPr eaLnBrk="1" hangingPunct="1">
              <a:defRPr/>
            </a:pPr>
            <a:r>
              <a:rPr lang="en-US" dirty="0" smtClean="0"/>
              <a:t>Click the leftmost tab and then click the Property Sheet button on the Design tab to display a property sheet</a:t>
            </a:r>
          </a:p>
          <a:p>
            <a:pPr eaLnBrk="1" hangingPunct="1">
              <a:defRPr/>
            </a:pPr>
            <a:r>
              <a:rPr lang="en-US" dirty="0" smtClean="0"/>
              <a:t>Change the value for the Name property to Datasheet</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3D5BF05B-6CF7-4AE1-86F0-4751B5CC0391}" type="slidenum">
              <a:rPr lang="en-US" smtClean="0"/>
              <a:pPr>
                <a:defRPr/>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Using Tab Controls to Create a Multipage Form</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second tab without closing the property sheet</a:t>
            </a:r>
          </a:p>
          <a:p>
            <a:pPr eaLnBrk="1" hangingPunct="1">
              <a:defRPr/>
            </a:pPr>
            <a:r>
              <a:rPr lang="en-US" dirty="0" smtClean="0"/>
              <a:t>Change the value for the Name property to Charts</a:t>
            </a:r>
          </a:p>
          <a:p>
            <a:pPr eaLnBrk="1" hangingPunct="1">
              <a:defRPr/>
            </a:pPr>
            <a:r>
              <a:rPr lang="en-US" dirty="0" smtClean="0"/>
              <a:t>Close the property sheet</a:t>
            </a:r>
          </a:p>
          <a:p>
            <a:pPr eaLnBrk="1" hangingPunct="1">
              <a:defRPr/>
            </a:pPr>
            <a:r>
              <a:rPr lang="en-US" dirty="0" smtClean="0"/>
              <a:t>Save the form using the name, Recruiter Seminar Data</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BF998731-7AE2-4D2C-96D7-6B8FA0EE6586}" type="slidenum">
              <a:rPr lang="en-US" smtClean="0"/>
              <a:pPr>
                <a:defRPr/>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Creating a Form in Design View	</a:t>
            </a:r>
            <a:endParaRPr lang="en-US"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t>Click Create on the Ribbon to display the Create tab.</a:t>
            </a:r>
          </a:p>
          <a:p>
            <a:pPr eaLnBrk="1" fontAlgn="auto" hangingPunct="1">
              <a:spcAft>
                <a:spcPts val="0"/>
              </a:spcAft>
              <a:defRPr/>
            </a:pPr>
            <a:r>
              <a:rPr lang="en-US" dirty="0" smtClean="0"/>
              <a:t>Click Form Design on the Create tab to create a new form in Design view</a:t>
            </a:r>
          </a:p>
          <a:p>
            <a:pPr eaLnBrk="1" fontAlgn="auto" hangingPunct="1">
              <a:spcAft>
                <a:spcPts val="0"/>
              </a:spcAft>
              <a:defRPr/>
            </a:pPr>
            <a:r>
              <a:rPr lang="en-US" dirty="0" smtClean="0"/>
              <a:t>Hide the Navigation Pane</a:t>
            </a:r>
          </a:p>
          <a:p>
            <a:pPr eaLnBrk="1" fontAlgn="auto" hangingPunct="1">
              <a:spcAft>
                <a:spcPts val="0"/>
              </a:spcAft>
              <a:defRPr/>
            </a:pPr>
            <a:r>
              <a:rPr lang="en-US" dirty="0" smtClean="0"/>
              <a:t>Click the Property Sheet button on the Design tab to display a property sheet</a:t>
            </a:r>
          </a:p>
          <a:p>
            <a:pPr eaLnBrk="1" fontAlgn="auto" hangingPunct="1">
              <a:spcAft>
                <a:spcPts val="0"/>
              </a:spcAft>
              <a:defRPr/>
            </a:pPr>
            <a:r>
              <a:rPr lang="en-US" dirty="0" smtClean="0"/>
              <a:t>With the All tab selected, click the Record Source property, click the arrow, and then click the Client table to select the Client table as the record source</a:t>
            </a:r>
          </a:p>
          <a:p>
            <a:pPr eaLnBrk="1" fontAlgn="auto" hangingPunct="1">
              <a:spcAft>
                <a:spcPts val="0"/>
              </a:spcAft>
              <a:defRPr/>
            </a:pPr>
            <a:r>
              <a:rPr lang="en-US" dirty="0" smtClean="0"/>
              <a:t>Click the Save button on the Quick  Access Toolbar, then type Client Master Form as the form name</a:t>
            </a:r>
          </a:p>
          <a:p>
            <a:pPr eaLnBrk="1" fontAlgn="auto" hangingPunct="1">
              <a:spcAft>
                <a:spcPts val="0"/>
              </a:spcAft>
              <a:defRPr/>
            </a:pPr>
            <a:endParaRPr lang="en-US" dirty="0"/>
          </a:p>
        </p:txBody>
      </p:sp>
      <p:sp>
        <p:nvSpPr>
          <p:cNvPr id="1024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10245"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872EE6-D3E3-433C-B4E6-1818EAB2D441}" type="slidenum">
              <a:rPr lang="en-US" smtClean="0"/>
              <a:pPr fontAlgn="base">
                <a:spcBef>
                  <a:spcPct val="0"/>
                </a:spcBef>
                <a:spcAft>
                  <a:spcPct val="0"/>
                </a:spcAft>
                <a:defRPr/>
              </a:pPr>
              <a:t>7</a:t>
            </a:fld>
            <a:endParaRPr 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Using Tab Controls to Create a Multipage Form</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2D74AB7E-B8FD-4F9D-922E-DA8240043361}" type="slidenum">
              <a:rPr lang="en-US" smtClean="0"/>
              <a:pPr>
                <a:defRPr/>
              </a:pPr>
              <a:t>70</a:t>
            </a:fld>
            <a:endParaRPr lang="en-US" dirty="0"/>
          </a:p>
        </p:txBody>
      </p:sp>
      <p:pic>
        <p:nvPicPr>
          <p:cNvPr id="7" name="Content Placeholder 6" descr="FigAC8-6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a:t>
            </a:r>
            <a:r>
              <a:rPr lang="en-US" dirty="0" err="1" smtClean="0"/>
              <a:t>Subform</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Resize the tab control to the approximate size by dragging the appropriate sizing handles</a:t>
            </a:r>
          </a:p>
          <a:p>
            <a:pPr eaLnBrk="1" hangingPunct="1">
              <a:defRPr/>
            </a:pPr>
            <a:r>
              <a:rPr lang="en-US" sz="2800" dirty="0" smtClean="0"/>
              <a:t>Click the Datasheet tab</a:t>
            </a:r>
          </a:p>
          <a:p>
            <a:pPr eaLnBrk="1" hangingPunct="1">
              <a:defRPr/>
            </a:pPr>
            <a:r>
              <a:rPr lang="en-US" sz="2800" dirty="0" smtClean="0"/>
              <a:t>With the Use Control Wizards button selected, click the </a:t>
            </a:r>
            <a:r>
              <a:rPr lang="en-US" sz="2800" dirty="0" err="1" smtClean="0"/>
              <a:t>Subform</a:t>
            </a:r>
            <a:r>
              <a:rPr lang="en-US" sz="2800" dirty="0" smtClean="0"/>
              <a:t>/</a:t>
            </a:r>
            <a:r>
              <a:rPr lang="en-US" sz="2800" dirty="0" err="1" smtClean="0"/>
              <a:t>Subreport</a:t>
            </a:r>
            <a:r>
              <a:rPr lang="en-US" sz="2800" dirty="0" smtClean="0"/>
              <a:t> tool in the Controls group on the Design tab, and then move the mouse pointer to the approximate position</a:t>
            </a:r>
          </a:p>
          <a:p>
            <a:pPr eaLnBrk="1" hangingPunct="1">
              <a:defRPr/>
            </a:pPr>
            <a:r>
              <a:rPr lang="en-US" sz="2800" dirty="0" smtClean="0"/>
              <a:t>Click the position shown to open the </a:t>
            </a:r>
            <a:r>
              <a:rPr lang="en-US" sz="2800" dirty="0" err="1" smtClean="0"/>
              <a:t>SubForm</a:t>
            </a:r>
            <a:endParaRPr lang="en-US" sz="2800" dirty="0" smtClean="0"/>
          </a:p>
          <a:p>
            <a:pPr eaLnBrk="1" hangingPunct="1">
              <a:defRPr/>
            </a:pPr>
            <a:r>
              <a:rPr lang="en-US" sz="2800" dirty="0" smtClean="0"/>
              <a:t>Wizard</a:t>
            </a:r>
          </a:p>
          <a:p>
            <a:pPr eaLnBrk="1" hangingPunct="1">
              <a:defRPr/>
            </a:pPr>
            <a:r>
              <a:rPr lang="en-US" sz="2800" dirty="0" smtClean="0"/>
              <a:t>Be sure the ‘Use existing Tables and Queries’ option button is selected</a:t>
            </a:r>
          </a:p>
          <a:p>
            <a:pPr eaLnBrk="1" hangingPunct="1">
              <a:defRPr/>
            </a:pPr>
            <a:endParaRPr lang="en-US" dirty="0" smtClean="0"/>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525AFFAA-D53F-457A-916C-4C3FBF9A40B5}" type="slidenum">
              <a:rPr lang="en-US" smtClean="0"/>
              <a:pPr>
                <a:defRPr/>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a:t>
            </a:r>
            <a:r>
              <a:rPr lang="en-US" dirty="0" err="1" smtClean="0"/>
              <a:t>Subform</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Click the Next button to display the next </a:t>
            </a:r>
            <a:r>
              <a:rPr lang="en-US" sz="2400" dirty="0" err="1" smtClean="0"/>
              <a:t>SubForm</a:t>
            </a:r>
            <a:r>
              <a:rPr lang="en-US" sz="2400" dirty="0" smtClean="0"/>
              <a:t> Wizard screen</a:t>
            </a:r>
          </a:p>
          <a:p>
            <a:pPr eaLnBrk="1" hangingPunct="1">
              <a:defRPr/>
            </a:pPr>
            <a:r>
              <a:rPr lang="en-US" sz="2400" dirty="0" smtClean="0"/>
              <a:t>Click the Tables/Queries box arrow and then click the Recruiters and Seminar Offerings query</a:t>
            </a:r>
          </a:p>
          <a:p>
            <a:pPr eaLnBrk="1" hangingPunct="1">
              <a:defRPr/>
            </a:pPr>
            <a:r>
              <a:rPr lang="en-US" sz="2400" dirty="0" smtClean="0"/>
              <a:t>Click the Add All Fields button</a:t>
            </a:r>
          </a:p>
          <a:p>
            <a:pPr eaLnBrk="1" hangingPunct="1">
              <a:defRPr/>
            </a:pPr>
            <a:r>
              <a:rPr lang="en-US" sz="2400" dirty="0" smtClean="0"/>
              <a:t>Click the Next button</a:t>
            </a:r>
          </a:p>
          <a:p>
            <a:pPr eaLnBrk="1" hangingPunct="1">
              <a:defRPr/>
            </a:pPr>
            <a:r>
              <a:rPr lang="en-US" sz="2400" dirty="0" smtClean="0"/>
              <a:t>Be sure the ‘Choose from a list’ option button is selected</a:t>
            </a:r>
          </a:p>
          <a:p>
            <a:pPr eaLnBrk="1" hangingPunct="1">
              <a:defRPr/>
            </a:pPr>
            <a:r>
              <a:rPr lang="en-US" sz="2400" dirty="0" smtClean="0"/>
              <a:t>Click the Next button</a:t>
            </a:r>
          </a:p>
          <a:p>
            <a:pPr eaLnBrk="1" hangingPunct="1">
              <a:defRPr/>
            </a:pPr>
            <a:r>
              <a:rPr lang="en-US" sz="2400" dirty="0" smtClean="0"/>
              <a:t>Type Seminar Offerings for Recruiter as the name of the </a:t>
            </a:r>
            <a:r>
              <a:rPr lang="en-US" sz="2400" dirty="0" err="1" smtClean="0"/>
              <a:t>subform</a:t>
            </a:r>
            <a:r>
              <a:rPr lang="en-US" sz="2400" dirty="0" smtClean="0"/>
              <a:t> and then click the Finish button to complete the creation of the </a:t>
            </a:r>
            <a:r>
              <a:rPr lang="en-US" sz="2400" dirty="0" err="1" smtClean="0"/>
              <a:t>subform</a:t>
            </a:r>
            <a:endParaRPr lang="en-US" sz="2400" dirty="0" smtClean="0"/>
          </a:p>
          <a:p>
            <a:pPr eaLnBrk="1" hangingPunct="1">
              <a:defRPr/>
            </a:pPr>
            <a:r>
              <a:rPr lang="en-US" sz="2400" dirty="0" smtClean="0"/>
              <a:t>Save and then close the Recruiter Seminar Data form</a:t>
            </a:r>
          </a:p>
          <a:p>
            <a:pPr eaLnBrk="1" hangingPunct="1">
              <a:defRPr/>
            </a:pPr>
            <a:endParaRPr lang="en-US" sz="2400" dirty="0" smtClean="0"/>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80AD5A62-74CA-4119-AEC6-05C891EFFFC2}" type="slidenum">
              <a:rPr lang="en-US" smtClean="0"/>
              <a:pPr>
                <a:defRPr/>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a:t>
            </a:r>
            <a:r>
              <a:rPr lang="en-US" dirty="0" err="1" smtClean="0"/>
              <a:t>Subform</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CCDEE3CC-BD25-48A7-AE13-BA524B12CD3F}" type="slidenum">
              <a:rPr lang="en-US" smtClean="0"/>
              <a:pPr>
                <a:defRPr/>
              </a:pPr>
              <a:t>73</a:t>
            </a:fld>
            <a:endParaRPr lang="en-US" dirty="0"/>
          </a:p>
        </p:txBody>
      </p:sp>
      <p:pic>
        <p:nvPicPr>
          <p:cNvPr id="7" name="Content Placeholder 6" descr="FigAC8-6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a </a:t>
            </a:r>
            <a:r>
              <a:rPr lang="en-US" dirty="0" err="1" smtClean="0"/>
              <a:t>Subform</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Show the Navigation Pane, right-click the Seminar Offerings for Recruiter form, and then click Design View on the shortcut menu</a:t>
            </a:r>
          </a:p>
          <a:p>
            <a:pPr eaLnBrk="1" hangingPunct="1">
              <a:defRPr/>
            </a:pPr>
            <a:r>
              <a:rPr lang="en-US" sz="2400" dirty="0" smtClean="0"/>
              <a:t>Click the Recruiter Number control, and then press the DELETE key to delete the control</a:t>
            </a:r>
          </a:p>
          <a:p>
            <a:pPr eaLnBrk="1" hangingPunct="1">
              <a:defRPr/>
            </a:pPr>
            <a:r>
              <a:rPr lang="en-US" sz="2400" dirty="0" smtClean="0"/>
              <a:t>Click the View button to view the </a:t>
            </a:r>
            <a:r>
              <a:rPr lang="en-US" sz="2400" dirty="0" err="1" smtClean="0"/>
              <a:t>subform</a:t>
            </a:r>
            <a:r>
              <a:rPr lang="en-US" sz="2400" dirty="0" smtClean="0"/>
              <a:t> in Datasheet view.</a:t>
            </a:r>
          </a:p>
          <a:p>
            <a:pPr eaLnBrk="1" hangingPunct="1">
              <a:defRPr/>
            </a:pPr>
            <a:r>
              <a:rPr lang="en-US" sz="2400" dirty="0" smtClean="0"/>
              <a:t>Resize each column to best fit the data by double-clicking the right boundary of the column’s field selector</a:t>
            </a:r>
          </a:p>
          <a:p>
            <a:pPr eaLnBrk="1" hangingPunct="1">
              <a:defRPr/>
            </a:pPr>
            <a:r>
              <a:rPr lang="en-US" sz="2400" dirty="0" smtClean="0"/>
              <a:t>Recruiter Number field removed </a:t>
            </a:r>
            <a:r>
              <a:rPr lang="en-US" sz="2400" dirty="0" err="1" smtClean="0"/>
              <a:t>subform</a:t>
            </a:r>
            <a:r>
              <a:rPr lang="en-US" sz="2400" dirty="0" smtClean="0"/>
              <a:t> in Datasheet view columns resized</a:t>
            </a:r>
          </a:p>
          <a:p>
            <a:pPr eaLnBrk="1" hangingPunct="1">
              <a:defRPr/>
            </a:pPr>
            <a:r>
              <a:rPr lang="en-US" sz="2400" dirty="0" smtClean="0"/>
              <a:t>Save the </a:t>
            </a:r>
            <a:r>
              <a:rPr lang="en-US" sz="2400" dirty="0" err="1" smtClean="0"/>
              <a:t>subform</a:t>
            </a:r>
            <a:r>
              <a:rPr lang="en-US" sz="2400" dirty="0" smtClean="0"/>
              <a:t> and then close it</a:t>
            </a:r>
          </a:p>
          <a:p>
            <a:pPr eaLnBrk="1" hangingPunct="1">
              <a:buFont typeface="Arial" pitchFamily="34" charset="0"/>
              <a:buNone/>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36B1F6ED-41EF-45BE-A9D5-57D0B9C4BAF4}" type="slidenum">
              <a:rPr lang="en-US" smtClean="0"/>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a </a:t>
            </a:r>
            <a:r>
              <a:rPr lang="en-US" dirty="0" err="1" smtClean="0"/>
              <a:t>Subform</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B7331BA0-E765-424D-BDB9-4F2C7D56AEBA}" type="slidenum">
              <a:rPr lang="en-US" smtClean="0"/>
              <a:pPr>
                <a:defRPr/>
              </a:pPr>
              <a:t>75</a:t>
            </a:fld>
            <a:endParaRPr lang="en-US" dirty="0"/>
          </a:p>
        </p:txBody>
      </p:sp>
      <p:pic>
        <p:nvPicPr>
          <p:cNvPr id="7" name="Content Placeholder 6" descr="FigAC8-6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Changing the Background Color</a:t>
            </a:r>
            <a:endParaRPr lang="en-US" dirty="0"/>
          </a:p>
        </p:txBody>
      </p:sp>
      <p:sp>
        <p:nvSpPr>
          <p:cNvPr id="3" name="Content Placeholder 2"/>
          <p:cNvSpPr>
            <a:spLocks noGrp="1"/>
          </p:cNvSpPr>
          <p:nvPr>
            <p:ph idx="1"/>
          </p:nvPr>
        </p:nvSpPr>
        <p:spPr>
          <a:xfrm>
            <a:off x="0" y="1371600"/>
            <a:ext cx="8686800" cy="4830763"/>
          </a:xfrm>
        </p:spPr>
        <p:txBody>
          <a:bodyPr/>
          <a:lstStyle/>
          <a:p>
            <a:pPr eaLnBrk="1" hangingPunct="1">
              <a:defRPr/>
            </a:pPr>
            <a:r>
              <a:rPr lang="en-US" sz="2400" dirty="0" smtClean="0"/>
              <a:t>If necessary, show the Navigation Pane, right-click Recruiter Seminar Data, and then click Design View on the shortcut menu</a:t>
            </a:r>
          </a:p>
          <a:p>
            <a:pPr eaLnBrk="1" hangingPunct="1">
              <a:defRPr/>
            </a:pPr>
            <a:r>
              <a:rPr lang="en-US" sz="2400" dirty="0" smtClean="0"/>
              <a:t>Hide the Navigation Pane</a:t>
            </a:r>
          </a:p>
          <a:p>
            <a:pPr eaLnBrk="1" hangingPunct="1">
              <a:defRPr/>
            </a:pPr>
            <a:r>
              <a:rPr lang="en-US" sz="2400" dirty="0" smtClean="0"/>
              <a:t>Click anywhere in the Detail section but outside all the controls to select the section</a:t>
            </a:r>
          </a:p>
          <a:p>
            <a:pPr eaLnBrk="1" hangingPunct="1">
              <a:defRPr/>
            </a:pPr>
            <a:r>
              <a:rPr lang="en-US" sz="2400" dirty="0" smtClean="0"/>
              <a:t>Click the Fill/Back Color button arrow on the Design tab to display a color palette</a:t>
            </a:r>
          </a:p>
          <a:p>
            <a:pPr eaLnBrk="1" hangingPunct="1">
              <a:defRPr/>
            </a:pPr>
            <a:r>
              <a:rPr lang="en-US" sz="2400" dirty="0" smtClean="0"/>
              <a:t>Click the Light Gray 2 color, the first color in the third row under Standard Colors, to change the background color</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80FA82BD-1789-4DDB-90CA-A2FE59003DED}" type="slidenum">
              <a:rPr lang="en-US" smtClean="0"/>
              <a:pPr>
                <a:defRPr/>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Changing the Background Color</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BB626018-F232-4673-A2E1-0C980E86CF76}" type="slidenum">
              <a:rPr lang="en-US" smtClean="0"/>
              <a:pPr>
                <a:defRPr/>
              </a:pPr>
              <a:t>77</a:t>
            </a:fld>
            <a:endParaRPr lang="en-US" dirty="0"/>
          </a:p>
        </p:txBody>
      </p:sp>
      <p:pic>
        <p:nvPicPr>
          <p:cNvPr id="7" name="Content Placeholder 6" descr="FigAC8-6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Resizing the </a:t>
            </a:r>
            <a:r>
              <a:rPr lang="en-US" dirty="0" err="1" smtClean="0"/>
              <a:t>Subform</a:t>
            </a:r>
            <a:endParaRPr lang="en-US" dirty="0"/>
          </a:p>
        </p:txBody>
      </p:sp>
      <p:sp>
        <p:nvSpPr>
          <p:cNvPr id="3" name="Content Placeholder 2"/>
          <p:cNvSpPr>
            <a:spLocks noGrp="1"/>
          </p:cNvSpPr>
          <p:nvPr>
            <p:ph idx="1"/>
          </p:nvPr>
        </p:nvSpPr>
        <p:spPr/>
        <p:txBody>
          <a:bodyPr/>
          <a:lstStyle/>
          <a:p>
            <a:pPr eaLnBrk="1" hangingPunct="1">
              <a:defRPr/>
            </a:pPr>
            <a:r>
              <a:rPr lang="en-US" dirty="0" smtClean="0"/>
              <a:t>Resize the </a:t>
            </a:r>
            <a:r>
              <a:rPr lang="en-US" dirty="0" err="1" smtClean="0"/>
              <a:t>subform</a:t>
            </a:r>
            <a:r>
              <a:rPr lang="en-US" dirty="0" smtClean="0"/>
              <a:t> to the size dragging the right sizing </a:t>
            </a:r>
            <a:r>
              <a:rPr lang="en-US" dirty="0" smtClean="0"/>
              <a:t>handle</a:t>
            </a:r>
            <a:endParaRPr lang="en-US"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1E624BFB-7BAF-4AD9-98C3-7DBA84EFF569}" type="slidenum">
              <a:rPr lang="en-US" smtClean="0"/>
              <a:pPr>
                <a:defRPr/>
              </a:pPr>
              <a:t>78</a:t>
            </a:fld>
            <a:endParaRPr lang="en-US" dirty="0"/>
          </a:p>
        </p:txBody>
      </p:sp>
      <p:pic>
        <p:nvPicPr>
          <p:cNvPr id="6" name="Picture 5" descr="FigAC8-69.gif"/>
          <p:cNvPicPr>
            <a:picLocks noChangeAspect="1"/>
          </p:cNvPicPr>
          <p:nvPr/>
        </p:nvPicPr>
        <p:blipFill>
          <a:blip r:embed="rId2"/>
          <a:stretch>
            <a:fillRect/>
          </a:stretch>
        </p:blipFill>
        <p:spPr>
          <a:xfrm>
            <a:off x="1600200" y="2362200"/>
            <a:ext cx="5283200" cy="39624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Inserting Charts</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Charts tab and then click the Insert Chart tool in the Controls group on the Design tab</a:t>
            </a:r>
          </a:p>
          <a:p>
            <a:pPr eaLnBrk="1" hangingPunct="1">
              <a:defRPr/>
            </a:pPr>
            <a:r>
              <a:rPr lang="en-US" sz="2800" dirty="0" smtClean="0"/>
              <a:t>Move the pointer to the approximate position</a:t>
            </a:r>
          </a:p>
          <a:p>
            <a:pPr eaLnBrk="1" hangingPunct="1">
              <a:defRPr/>
            </a:pPr>
            <a:r>
              <a:rPr lang="en-US" sz="2800" dirty="0" smtClean="0"/>
              <a:t>Click the position shown to display the Chart Wizard dialog box</a:t>
            </a:r>
          </a:p>
          <a:p>
            <a:pPr eaLnBrk="1" hangingPunct="1">
              <a:defRPr/>
            </a:pPr>
            <a:r>
              <a:rPr lang="en-US" sz="2800" dirty="0" smtClean="0"/>
              <a:t>Click the Queries option button in the Chart Wizard dialog box, click the Recruiters and Seminar Offerings query, and then click the Next button</a:t>
            </a:r>
          </a:p>
          <a:p>
            <a:pPr eaLnBrk="1" hangingPunct="1">
              <a:defRPr/>
            </a:pPr>
            <a:r>
              <a:rPr lang="en-US" sz="2800" dirty="0" smtClean="0"/>
              <a:t>Select the Seminar Number and Hours Spent fields by clicking them and then clicking the Add Field button</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47C69310-F015-4E57-9280-D2C4A175FA14}" type="slidenum">
              <a:rPr lang="en-US" smtClean="0"/>
              <a:pPr>
                <a:defRPr/>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Creating a Form in Design View	</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Click the OK button to save the form</a:t>
            </a:r>
          </a:p>
          <a:p>
            <a:pPr eaLnBrk="1" fontAlgn="auto" hangingPunct="1">
              <a:spcAft>
                <a:spcPts val="0"/>
              </a:spcAft>
              <a:defRPr/>
            </a:pPr>
            <a:r>
              <a:rPr lang="en-US" dirty="0" smtClean="0"/>
              <a:t>Click the Caption property in the property sheet, and then type Client View and Update Form as the new caption</a:t>
            </a:r>
          </a:p>
          <a:p>
            <a:pPr eaLnBrk="1" fontAlgn="auto" hangingPunct="1">
              <a:spcAft>
                <a:spcPts val="0"/>
              </a:spcAft>
              <a:defRPr/>
            </a:pPr>
            <a:r>
              <a:rPr lang="en-US" dirty="0" smtClean="0"/>
              <a:t>Close the property sheet by clicking the Property Sheet button on the Design tab</a:t>
            </a:r>
          </a:p>
          <a:p>
            <a:pPr eaLnBrk="1" fontAlgn="auto" hangingPunct="1">
              <a:spcAft>
                <a:spcPts val="0"/>
              </a:spcAft>
              <a:defRPr/>
            </a:pPr>
            <a:r>
              <a:rPr lang="en-US" dirty="0" smtClean="0"/>
              <a:t>Click the Add Existing Fields button to display the Field List</a:t>
            </a:r>
          </a:p>
          <a:p>
            <a:pPr eaLnBrk="1" fontAlgn="auto" hangingPunct="1">
              <a:spcAft>
                <a:spcPts val="0"/>
              </a:spcAft>
              <a:defRPr/>
            </a:pPr>
            <a:endParaRPr lang="en-US" dirty="0"/>
          </a:p>
        </p:txBody>
      </p:sp>
      <p:sp>
        <p:nvSpPr>
          <p:cNvPr id="11268"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11269"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11F28E-B4C9-4D7E-A41F-95ED89F48AE1}" type="slidenum">
              <a:rPr lang="en-US" smtClean="0"/>
              <a:pPr fontAlgn="base">
                <a:spcBef>
                  <a:spcPct val="0"/>
                </a:spcBef>
                <a:spcAft>
                  <a:spcPct val="0"/>
                </a:spcAft>
                <a:defRPr/>
              </a:pPr>
              <a:t>8</a:t>
            </a:fld>
            <a:endParaRPr lang="en-US"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Inserting Charts</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Next button</a:t>
            </a:r>
          </a:p>
          <a:p>
            <a:pPr eaLnBrk="1" hangingPunct="1">
              <a:defRPr/>
            </a:pPr>
            <a:r>
              <a:rPr lang="en-US" dirty="0" smtClean="0"/>
              <a:t>Click the Pie chart, the chart in the lower-left corner</a:t>
            </a:r>
          </a:p>
          <a:p>
            <a:pPr eaLnBrk="1" hangingPunct="1">
              <a:defRPr/>
            </a:pPr>
            <a:r>
              <a:rPr lang="en-US" dirty="0" smtClean="0"/>
              <a:t>Click the Next button</a:t>
            </a:r>
          </a:p>
          <a:p>
            <a:pPr eaLnBrk="1" hangingPunct="1">
              <a:defRPr/>
            </a:pPr>
            <a:r>
              <a:rPr lang="en-US" dirty="0" smtClean="0"/>
              <a:t>Click the Next button</a:t>
            </a:r>
          </a:p>
          <a:p>
            <a:pPr eaLnBrk="1" hangingPunct="1">
              <a:defRPr/>
            </a:pPr>
            <a:r>
              <a:rPr lang="en-US" dirty="0" smtClean="0"/>
              <a:t>Click the Next button, type </a:t>
            </a:r>
            <a:r>
              <a:rPr lang="en-US" dirty="0" smtClean="0">
                <a:latin typeface="Courier New" pitchFamily="49" charset="0"/>
                <a:cs typeface="Courier New" pitchFamily="49" charset="0"/>
              </a:rPr>
              <a:t>Hours Spent by Seminar Offering</a:t>
            </a:r>
            <a:r>
              <a:rPr lang="en-US" dirty="0" smtClean="0"/>
              <a:t> as the title, and then click the Finish button</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B9BEEE33-804C-48C0-8422-884A898DF6AC}" type="slidenum">
              <a:rPr lang="en-US" smtClean="0"/>
              <a:pPr>
                <a:defRPr/>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Inserting Charts</a:t>
            </a:r>
            <a:endParaRPr lang="en-US" dirty="0"/>
          </a:p>
        </p:txBody>
      </p:sp>
      <p:sp>
        <p:nvSpPr>
          <p:cNvPr id="3" name="Content Placeholder 2"/>
          <p:cNvSpPr>
            <a:spLocks noGrp="1"/>
          </p:cNvSpPr>
          <p:nvPr>
            <p:ph idx="1"/>
          </p:nvPr>
        </p:nvSpPr>
        <p:spPr/>
        <p:txBody>
          <a:bodyPr/>
          <a:lstStyle/>
          <a:p>
            <a:pPr eaLnBrk="1" hangingPunct="1">
              <a:defRPr/>
            </a:pPr>
            <a:r>
              <a:rPr lang="en-US" dirty="0" smtClean="0"/>
              <a:t>Use the techniques shown in Steps 1 through 6 to add a second chart at the position. In this chart, select Hours Remaining instead of Hours Spent and type Hours Remaining by Seminar Offering as the title of the chart instead of Hours Spent by Seminar Offering</a:t>
            </a:r>
            <a:endParaRPr lang="en-US" b="1" dirty="0" smtClean="0"/>
          </a:p>
          <a:p>
            <a:pPr eaLnBrk="1" hangingPunct="1">
              <a:defRPr/>
            </a:pPr>
            <a:r>
              <a:rPr lang="en-US" dirty="0" smtClean="0"/>
              <a:t>Save your changes</a:t>
            </a:r>
          </a:p>
          <a:p>
            <a:pPr eaLnBrk="1" hangingPunct="1">
              <a:defRPr/>
            </a:pPr>
            <a:r>
              <a:rPr lang="en-US" dirty="0" smtClean="0"/>
              <a:t>Close the form</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72CA619D-BC33-4642-ACA4-FD057A0BAA97}" type="slidenum">
              <a:rPr lang="en-US" smtClean="0"/>
              <a:pPr>
                <a:defRPr/>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Inserting Charts</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AF370997-F158-4F62-A4D7-5E45DE410DC9}" type="slidenum">
              <a:rPr lang="en-US" smtClean="0"/>
              <a:pPr>
                <a:defRPr/>
              </a:pPr>
              <a:t>82</a:t>
            </a:fld>
            <a:endParaRPr lang="en-US" dirty="0"/>
          </a:p>
        </p:txBody>
      </p:sp>
      <p:pic>
        <p:nvPicPr>
          <p:cNvPr id="7" name="Content Placeholder 6" descr="FigAC8-7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Using the Form</a:t>
            </a:r>
            <a:endParaRPr lang="en-US" dirty="0"/>
          </a:p>
        </p:txBody>
      </p:sp>
      <p:sp>
        <p:nvSpPr>
          <p:cNvPr id="3" name="Content Placeholder 2"/>
          <p:cNvSpPr>
            <a:spLocks noGrp="1"/>
          </p:cNvSpPr>
          <p:nvPr>
            <p:ph idx="1"/>
          </p:nvPr>
        </p:nvSpPr>
        <p:spPr/>
        <p:txBody>
          <a:bodyPr/>
          <a:lstStyle/>
          <a:p>
            <a:pPr eaLnBrk="1" hangingPunct="1">
              <a:defRPr/>
            </a:pPr>
            <a:r>
              <a:rPr lang="en-US" dirty="0" smtClean="0"/>
              <a:t>Show the Navigation Pane, open the Recruiter Seminar Data form in Form view, and hide the Navigation Pane</a:t>
            </a:r>
          </a:p>
          <a:p>
            <a:pPr eaLnBrk="1" hangingPunct="1">
              <a:defRPr/>
            </a:pPr>
            <a:r>
              <a:rPr lang="en-US" dirty="0" smtClean="0"/>
              <a:t>With the Datasheet tab selected, click the Next Record button at the bottom of the form to move to the second record in the Recruiter table</a:t>
            </a:r>
          </a:p>
          <a:p>
            <a:pPr eaLnBrk="1" hangingPunct="1">
              <a:defRPr/>
            </a:pPr>
            <a:r>
              <a:rPr lang="en-US" dirty="0" smtClean="0"/>
              <a:t>Click the Charts tab to display the charts</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7D59E3F0-990A-492D-9648-FAC811B401D6}" type="slidenum">
              <a:rPr lang="en-US" smtClean="0"/>
              <a:pPr>
                <a:defRPr/>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Using the Form</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B340C8B7-88DD-4196-BBAD-B32498B0A9B7}" type="slidenum">
              <a:rPr lang="en-US" smtClean="0"/>
              <a:pPr>
                <a:defRPr/>
              </a:pPr>
              <a:t>84</a:t>
            </a:fld>
            <a:endParaRPr lang="en-US" dirty="0"/>
          </a:p>
        </p:txBody>
      </p:sp>
      <p:pic>
        <p:nvPicPr>
          <p:cNvPr id="7" name="Content Placeholder 6" descr="FigAC8-7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a Chart Type</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Right-click the Hours Spent by Seminar Offering chart to display a shortcut menu</a:t>
            </a:r>
          </a:p>
          <a:p>
            <a:pPr eaLnBrk="1" hangingPunct="1">
              <a:defRPr/>
            </a:pPr>
            <a:r>
              <a:rPr lang="en-US" sz="2800" dirty="0" smtClean="0"/>
              <a:t>Point to Chart Object on the shortcut menu to display the Chart Object submenu</a:t>
            </a:r>
          </a:p>
          <a:p>
            <a:pPr eaLnBrk="1" hangingPunct="1">
              <a:defRPr/>
            </a:pPr>
            <a:r>
              <a:rPr lang="en-US" sz="2800" dirty="0" smtClean="0"/>
              <a:t>Click Edit on the Chart Object submenu to edit the chart and display the underlying chart data in datasheet view</a:t>
            </a:r>
          </a:p>
          <a:p>
            <a:pPr eaLnBrk="1" hangingPunct="1">
              <a:defRPr/>
            </a:pPr>
            <a:r>
              <a:rPr lang="en-US" sz="2800" dirty="0" smtClean="0"/>
              <a:t>Right-click the chart to display the shortcut menu for editing the chart</a:t>
            </a:r>
          </a:p>
          <a:p>
            <a:pPr eaLnBrk="1" hangingPunct="1">
              <a:defRPr/>
            </a:pPr>
            <a:r>
              <a:rPr lang="en-US" sz="2800" dirty="0" smtClean="0"/>
              <a:t>Click the Chart Type command on the shortcut menu to display the Chart Type dialog box</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0D2D4B80-3CE0-4032-AC70-E6DA549FF410}" type="slidenum">
              <a:rPr lang="en-US" smtClean="0"/>
              <a:pPr>
                <a:defRPr/>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a Chart Type</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chart sub-type in the middle of the first row of chart sub-types to select it as the chart sub-type</a:t>
            </a:r>
          </a:p>
          <a:p>
            <a:pPr eaLnBrk="1" hangingPunct="1">
              <a:defRPr/>
            </a:pPr>
            <a:r>
              <a:rPr lang="en-US" dirty="0" smtClean="0"/>
              <a:t>Click the OK button to change the chart sub-type.</a:t>
            </a:r>
          </a:p>
          <a:p>
            <a:pPr eaLnBrk="1" hangingPunct="1">
              <a:defRPr/>
            </a:pPr>
            <a:r>
              <a:rPr lang="en-US" dirty="0" smtClean="0"/>
              <a:t>Click outside the chart and the datasheet to deselect the chart</a:t>
            </a:r>
          </a:p>
          <a:p>
            <a:pPr eaLnBrk="1" hangingPunct="1">
              <a:defRPr/>
            </a:pPr>
            <a:r>
              <a:rPr lang="en-US" dirty="0" smtClean="0"/>
              <a:t>Make the same change to the other chart</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24F21E89-686B-445E-A9F6-45214FDF98FE}" type="slidenum">
              <a:rPr lang="en-US" smtClean="0"/>
              <a:pPr>
                <a:defRPr/>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a Chart Type</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C51A58D5-8A5D-411A-9215-D1868ABBF0B6}" type="slidenum">
              <a:rPr lang="en-US" smtClean="0"/>
              <a:pPr>
                <a:defRPr/>
              </a:pPr>
              <a:t>87</a:t>
            </a:fld>
            <a:endParaRPr lang="en-US" dirty="0"/>
          </a:p>
        </p:txBody>
      </p:sp>
      <p:pic>
        <p:nvPicPr>
          <p:cNvPr id="7" name="Content Placeholder 6" descr="FigAC8-8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Formatting a Chart</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Right-click the Hours Spent by Seminar Offering chart to display a shortcut menu, point to Chart Object on the shortcut menu to display the Chart Object submenu, and then click Edit on the Chart Object submenu</a:t>
            </a:r>
          </a:p>
          <a:p>
            <a:pPr eaLnBrk="1" hangingPunct="1">
              <a:defRPr/>
            </a:pPr>
            <a:r>
              <a:rPr lang="en-US" sz="2400" dirty="0" smtClean="0"/>
              <a:t>Right-click the legend to display a shortcut menu, and then click Format Legend on the shortcut menu to display the Format Legend dialog box</a:t>
            </a:r>
          </a:p>
          <a:p>
            <a:pPr eaLnBrk="1" hangingPunct="1">
              <a:defRPr/>
            </a:pPr>
            <a:r>
              <a:rPr lang="en-US" sz="2400" dirty="0" smtClean="0"/>
              <a:t>Click the Placement tab</a:t>
            </a:r>
          </a:p>
          <a:p>
            <a:pPr eaLnBrk="1" hangingPunct="1">
              <a:defRPr/>
            </a:pPr>
            <a:r>
              <a:rPr lang="en-US" sz="2400" dirty="0" smtClean="0"/>
              <a:t>Click the Bottom option button to specify that the legend should appear at the bottom of the chart</a:t>
            </a:r>
          </a:p>
          <a:p>
            <a:pPr eaLnBrk="1" hangingPunct="1">
              <a:defRPr/>
            </a:pPr>
            <a:r>
              <a:rPr lang="en-US" sz="2400" dirty="0" smtClean="0"/>
              <a:t>Click the OK button to place the legend at the location you selected</a:t>
            </a:r>
          </a:p>
          <a:p>
            <a:pPr eaLnBrk="1" hangingPunct="1">
              <a:defRPr/>
            </a:pPr>
            <a:endParaRPr lang="en-US" dirty="0" smtClean="0"/>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4AF6860E-7AFE-4765-8F38-CC3DD977DC67}" type="slidenum">
              <a:rPr lang="en-US" smtClean="0"/>
              <a:pPr>
                <a:defRPr/>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Formatting a Chart</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Right-click the pie chart to display a shortcut menu, and then click Format Data Series on the shortcut menu to display the Format Data Series dialog box</a:t>
            </a:r>
          </a:p>
          <a:p>
            <a:pPr eaLnBrk="1" hangingPunct="1">
              <a:defRPr/>
            </a:pPr>
            <a:r>
              <a:rPr lang="en-US" sz="2800" dirty="0" smtClean="0"/>
              <a:t>Click the Data Labels tab</a:t>
            </a:r>
          </a:p>
          <a:p>
            <a:pPr eaLnBrk="1" hangingPunct="1">
              <a:defRPr/>
            </a:pPr>
            <a:r>
              <a:rPr lang="en-US" sz="2800" dirty="0" smtClean="0"/>
              <a:t>Click the Percentage check box to specify that percentages are to be included</a:t>
            </a:r>
          </a:p>
          <a:p>
            <a:pPr eaLnBrk="1" hangingPunct="1">
              <a:defRPr/>
            </a:pPr>
            <a:r>
              <a:rPr lang="en-US" sz="2800" dirty="0" smtClean="0"/>
              <a:t>Click the OK button to include percentages on the chart</a:t>
            </a:r>
          </a:p>
          <a:p>
            <a:pPr eaLnBrk="1" hangingPunct="1">
              <a:defRPr/>
            </a:pPr>
            <a:r>
              <a:rPr lang="en-US" sz="2800" dirty="0" smtClean="0"/>
              <a:t>Click outside the chart and the datasheet to deselect the chart</a:t>
            </a:r>
          </a:p>
          <a:p>
            <a:pPr eaLnBrk="1" hangingPunct="1">
              <a:defRPr/>
            </a:pPr>
            <a:r>
              <a:rPr lang="en-US" sz="2800" dirty="0" smtClean="0"/>
              <a:t>Make the same changes to the other chart</a:t>
            </a:r>
          </a:p>
          <a:p>
            <a:pPr eaLnBrk="1" hangingPunct="1">
              <a:defRPr/>
            </a:pPr>
            <a:r>
              <a:rPr lang="en-US" sz="2800" dirty="0" smtClean="0"/>
              <a:t>Save and then close the form</a:t>
            </a:r>
          </a:p>
          <a:p>
            <a:pPr eaLnBrk="1" hangingPunct="1">
              <a:defRPr/>
            </a:pPr>
            <a:endParaRPr lang="en-US" dirty="0" smtClean="0"/>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BF91128D-DE15-4F8E-90D8-FB0143090538}" type="slidenum">
              <a:rPr lang="en-US" smtClean="0"/>
              <a:pPr>
                <a:defRPr/>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a Form in Design View	</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35F7D41C-07A3-48C6-B7A4-2CEA2FBD5761}" type="slidenum">
              <a:rPr lang="en-US" smtClean="0"/>
              <a:pPr>
                <a:defRPr/>
              </a:pPr>
              <a:t>9</a:t>
            </a:fld>
            <a:endParaRPr lang="en-US" dirty="0"/>
          </a:p>
        </p:txBody>
      </p:sp>
      <p:pic>
        <p:nvPicPr>
          <p:cNvPr id="7" name="Content Placeholder 6" descr="FigAC8-0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Formatting a Chart</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8D451FF2-B532-4214-BC26-9E81EFDB65E3}" type="slidenum">
              <a:rPr lang="en-US" smtClean="0"/>
              <a:pPr>
                <a:defRPr/>
              </a:pPr>
              <a:t>90</a:t>
            </a:fld>
            <a:endParaRPr lang="en-US" dirty="0"/>
          </a:p>
        </p:txBody>
      </p:sp>
      <p:pic>
        <p:nvPicPr>
          <p:cNvPr id="7" name="Content Placeholder 6" descr="FigAC8-8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Quitting Access</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Close button on the right side of the Access title bar to quit Access</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560CF930-3866-498F-AA22-355C95C4FF51}" type="slidenum">
              <a:rPr lang="en-US" smtClean="0"/>
              <a:pPr>
                <a:defRPr/>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Summary</a:t>
            </a:r>
            <a:endParaRPr lang="en-US" dirty="0"/>
          </a:p>
        </p:txBody>
      </p:sp>
      <p:sp>
        <p:nvSpPr>
          <p:cNvPr id="3" name="Content Placeholder 2"/>
          <p:cNvSpPr>
            <a:spLocks noGrp="1"/>
          </p:cNvSpPr>
          <p:nvPr>
            <p:ph idx="1"/>
          </p:nvPr>
        </p:nvSpPr>
        <p:spPr/>
        <p:txBody>
          <a:bodyPr/>
          <a:lstStyle/>
          <a:p>
            <a:pPr eaLnBrk="1" fontAlgn="auto" hangingPunct="1">
              <a:spcAft>
                <a:spcPts val="0"/>
              </a:spcAft>
              <a:defRPr/>
            </a:pPr>
            <a:r>
              <a:rPr lang="en-US" dirty="0" smtClean="0"/>
              <a:t>Create a form in Design view</a:t>
            </a:r>
          </a:p>
          <a:p>
            <a:pPr eaLnBrk="1" fontAlgn="auto" hangingPunct="1">
              <a:spcAft>
                <a:spcPts val="0"/>
              </a:spcAft>
              <a:defRPr/>
            </a:pPr>
            <a:r>
              <a:rPr lang="en-US" dirty="0" smtClean="0"/>
              <a:t>Add a calculated field</a:t>
            </a:r>
          </a:p>
          <a:p>
            <a:pPr eaLnBrk="1" fontAlgn="auto" hangingPunct="1">
              <a:spcAft>
                <a:spcPts val="0"/>
              </a:spcAft>
              <a:defRPr/>
            </a:pPr>
            <a:r>
              <a:rPr lang="en-US" dirty="0" smtClean="0"/>
              <a:t>Add combo boxes that include selection lists and search boxes</a:t>
            </a:r>
          </a:p>
          <a:p>
            <a:pPr eaLnBrk="1" fontAlgn="auto" hangingPunct="1">
              <a:spcAft>
                <a:spcPts val="0"/>
              </a:spcAft>
              <a:defRPr/>
            </a:pPr>
            <a:r>
              <a:rPr lang="en-US" dirty="0" smtClean="0"/>
              <a:t>Format and resize controls</a:t>
            </a:r>
          </a:p>
          <a:p>
            <a:pPr eaLnBrk="1" fontAlgn="auto" hangingPunct="1">
              <a:spcAft>
                <a:spcPts val="0"/>
              </a:spcAft>
              <a:defRPr/>
            </a:pPr>
            <a:r>
              <a:rPr lang="en-US" dirty="0" smtClean="0"/>
              <a:t>Add command buttons to a form</a:t>
            </a:r>
          </a:p>
          <a:p>
            <a:pPr eaLnBrk="1" fontAlgn="auto" hangingPunct="1">
              <a:spcAft>
                <a:spcPts val="0"/>
              </a:spcAft>
              <a:defRPr/>
            </a:pPr>
            <a:r>
              <a:rPr lang="en-US" dirty="0" smtClean="0"/>
              <a:t>Modify buttons and combo boxes</a:t>
            </a:r>
          </a:p>
          <a:p>
            <a:pPr eaLnBrk="1" hangingPunct="1">
              <a:buFont typeface="Arial" pitchFamily="34" charset="0"/>
              <a:buNone/>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9FC87802-DB74-43D6-A256-546DB3C2BD11}" type="slidenum">
              <a:rPr lang="en-US" smtClean="0"/>
              <a:pPr>
                <a:defRPr/>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Summary</a:t>
            </a:r>
            <a:endParaRPr lang="en-US" dirty="0"/>
          </a:p>
        </p:txBody>
      </p:sp>
      <p:sp>
        <p:nvSpPr>
          <p:cNvPr id="3" name="Content Placeholder 2"/>
          <p:cNvSpPr>
            <a:spLocks noGrp="1"/>
          </p:cNvSpPr>
          <p:nvPr>
            <p:ph idx="1"/>
          </p:nvPr>
        </p:nvSpPr>
        <p:spPr/>
        <p:txBody>
          <a:bodyPr/>
          <a:lstStyle/>
          <a:p>
            <a:pPr eaLnBrk="1" fontAlgn="auto" hangingPunct="1">
              <a:spcAft>
                <a:spcPts val="0"/>
              </a:spcAft>
              <a:defRPr/>
            </a:pPr>
            <a:r>
              <a:rPr lang="en-US" dirty="0" smtClean="0"/>
              <a:t>Add an option group and create a macro for the option group</a:t>
            </a:r>
          </a:p>
          <a:p>
            <a:pPr eaLnBrk="1" fontAlgn="auto" hangingPunct="1">
              <a:spcAft>
                <a:spcPts val="0"/>
              </a:spcAft>
              <a:defRPr/>
            </a:pPr>
            <a:r>
              <a:rPr lang="en-US" dirty="0" smtClean="0"/>
              <a:t>Use tab controls to create a multipage form</a:t>
            </a:r>
          </a:p>
          <a:p>
            <a:pPr eaLnBrk="1" fontAlgn="auto" hangingPunct="1">
              <a:spcAft>
                <a:spcPts val="0"/>
              </a:spcAft>
              <a:defRPr/>
            </a:pPr>
            <a:r>
              <a:rPr lang="en-US" dirty="0" smtClean="0"/>
              <a:t>Add and modify a </a:t>
            </a:r>
            <a:r>
              <a:rPr lang="en-US" dirty="0" err="1" smtClean="0"/>
              <a:t>subform</a:t>
            </a:r>
            <a:endParaRPr lang="en-US" dirty="0" smtClean="0"/>
          </a:p>
          <a:p>
            <a:pPr eaLnBrk="1" fontAlgn="auto" hangingPunct="1">
              <a:spcAft>
                <a:spcPts val="0"/>
              </a:spcAft>
              <a:defRPr/>
            </a:pPr>
            <a:r>
              <a:rPr lang="en-US" dirty="0" smtClean="0"/>
              <a:t>Insert charts</a:t>
            </a:r>
          </a:p>
          <a:p>
            <a:pPr eaLnBrk="1" fontAlgn="auto" hangingPunct="1">
              <a:spcAft>
                <a:spcPts val="0"/>
              </a:spcAft>
              <a:defRPr/>
            </a:pPr>
            <a:r>
              <a:rPr lang="en-US" dirty="0" smtClean="0"/>
              <a:t>Modify a chart type</a:t>
            </a:r>
          </a:p>
          <a:p>
            <a:pPr eaLnBrk="1" fontAlgn="auto" hangingPunct="1">
              <a:spcAft>
                <a:spcPts val="0"/>
              </a:spcAft>
              <a:defRPr/>
            </a:pPr>
            <a:r>
              <a:rPr lang="en-US" dirty="0" smtClean="0"/>
              <a:t>Format a chart</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B675865F-B96E-46AB-B737-6DDE782CDA36}" type="slidenum">
              <a:rPr lang="en-US" smtClean="0"/>
              <a:pPr>
                <a:defRPr/>
              </a:pPr>
              <a:t>93</a:t>
            </a:fld>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2819400"/>
            <a:ext cx="8077200" cy="685800"/>
          </a:xfrm>
        </p:spPr>
        <p:txBody>
          <a:bodyPr rtlCol="0">
            <a:normAutofit fontScale="90000"/>
          </a:bodyPr>
          <a:lstStyle/>
          <a:p>
            <a:pPr eaLnBrk="1" fontAlgn="auto" hangingPunct="1">
              <a:spcAft>
                <a:spcPts val="0"/>
              </a:spcAft>
              <a:defRPr/>
            </a:pPr>
            <a:r>
              <a:rPr lang="en-US" dirty="0" smtClean="0"/>
              <a:t>Access Chapter 8 Complete</a:t>
            </a:r>
            <a:endParaRPr lang="en-US" dirty="0"/>
          </a:p>
        </p:txBody>
      </p:sp>
      <p:sp>
        <p:nvSpPr>
          <p:cNvPr id="99331" name="Subtitle 6"/>
          <p:cNvSpPr>
            <a:spLocks noGrp="1"/>
          </p:cNvSpPr>
          <p:nvPr>
            <p:ph type="subTitle" idx="1"/>
          </p:nvPr>
        </p:nvSpPr>
        <p:spPr/>
        <p:txBody>
          <a:bodyPr/>
          <a:lstStyle/>
          <a:p>
            <a:pPr eaLnBrk="1" hangingPunct="1"/>
            <a:r>
              <a:rPr lang="en-US" dirty="0" smtClean="0"/>
              <a:t>Advanced Form </a:t>
            </a:r>
            <a:r>
              <a:rPr lang="en-US" dirty="0" smtClean="0"/>
              <a:t>Techniques</a:t>
            </a: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1867</TotalTime>
  <Words>6288</Words>
  <Application>Microsoft Office PowerPoint</Application>
  <PresentationFormat>On-screen Show (4:3)</PresentationFormat>
  <Paragraphs>591</Paragraphs>
  <Slides>94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Arial</vt:lpstr>
      <vt:lpstr>Calibri</vt:lpstr>
      <vt:lpstr>Arial Black</vt:lpstr>
      <vt:lpstr>Aharoni</vt:lpstr>
      <vt:lpstr>Courier New</vt:lpstr>
      <vt:lpstr>Office Theme</vt:lpstr>
      <vt:lpstr>Access Chapter 8</vt:lpstr>
      <vt:lpstr>Objectives</vt:lpstr>
      <vt:lpstr>Objectives</vt:lpstr>
      <vt:lpstr>Plan Ahead</vt:lpstr>
      <vt:lpstr>Starting Access</vt:lpstr>
      <vt:lpstr>Opening a Database</vt:lpstr>
      <vt:lpstr>Creating a Form in Design View </vt:lpstr>
      <vt:lpstr>Creating a Form in Design View </vt:lpstr>
      <vt:lpstr>Creating a Form in Design View </vt:lpstr>
      <vt:lpstr>Adding Fields to the Form Design</vt:lpstr>
      <vt:lpstr>Adding Fields to the Form Design</vt:lpstr>
      <vt:lpstr>Adding Fields to the Form Design</vt:lpstr>
      <vt:lpstr>Adding a Calculated Field to the Form</vt:lpstr>
      <vt:lpstr>Adding a Calculated Field to the Form</vt:lpstr>
      <vt:lpstr>Changing the Format of a Field</vt:lpstr>
      <vt:lpstr>Changing the Format of a Field</vt:lpstr>
      <vt:lpstr>Adding a Combo Box that Selects Values from a Related Table</vt:lpstr>
      <vt:lpstr>Adding a Combo Box that Selects Values from a Related Table</vt:lpstr>
      <vt:lpstr>Adding a Combo Box that Selects Values from a Related Table</vt:lpstr>
      <vt:lpstr>Adding a Combo Box that Selects Values from a Related Table</vt:lpstr>
      <vt:lpstr>Changing the Background Color</vt:lpstr>
      <vt:lpstr>Changing the Background Color</vt:lpstr>
      <vt:lpstr>Formatting a Control</vt:lpstr>
      <vt:lpstr>Formatting a Control</vt:lpstr>
      <vt:lpstr>Formatting a Control</vt:lpstr>
      <vt:lpstr>Using the Format Painter</vt:lpstr>
      <vt:lpstr>Using the Format Painter</vt:lpstr>
      <vt:lpstr>Resizing Multiple Controls</vt:lpstr>
      <vt:lpstr>Resizing Multiple Controls</vt:lpstr>
      <vt:lpstr>Adding a Title and Expand the Form Header Section</vt:lpstr>
      <vt:lpstr>Adding a Title and Expand the Form Header Section</vt:lpstr>
      <vt:lpstr>Adding Command Buttons to a Form</vt:lpstr>
      <vt:lpstr>Adding Command Buttons to a Form</vt:lpstr>
      <vt:lpstr>Adding Command Buttons to a Form</vt:lpstr>
      <vt:lpstr>Adding a Combo Box that is Used to find a Record</vt:lpstr>
      <vt:lpstr>Adding a Combo Box that is Used to find a Record</vt:lpstr>
      <vt:lpstr>Adding a Combo Box that is Used to find a Record</vt:lpstr>
      <vt:lpstr>Placing a Rectangle</vt:lpstr>
      <vt:lpstr>Placing a Rectangle</vt:lpstr>
      <vt:lpstr>Opening a Form</vt:lpstr>
      <vt:lpstr>Opening a Form</vt:lpstr>
      <vt:lpstr>Using the Adding Record Button</vt:lpstr>
      <vt:lpstr>Using the Adding Record Button</vt:lpstr>
      <vt:lpstr>Using the Combo Box</vt:lpstr>
      <vt:lpstr>Using the Combo Box</vt:lpstr>
      <vt:lpstr>Modifying the Add Record Button </vt:lpstr>
      <vt:lpstr>Modifying the Add Record Button </vt:lpstr>
      <vt:lpstr>Modifying the Add Record Button </vt:lpstr>
      <vt:lpstr>Modifying the Combo Box</vt:lpstr>
      <vt:lpstr>Modifying the Combo Box</vt:lpstr>
      <vt:lpstr>Modifying the Combo Box</vt:lpstr>
      <vt:lpstr>Modifying the Combo Box</vt:lpstr>
      <vt:lpstr>Changing the Enabled Property</vt:lpstr>
      <vt:lpstr>Adding an Option Group</vt:lpstr>
      <vt:lpstr>Adding an Option Group</vt:lpstr>
      <vt:lpstr>Adding an Option Group</vt:lpstr>
      <vt:lpstr>Creating a Macro for the Option Group</vt:lpstr>
      <vt:lpstr>Creating a Macro for the Option Group</vt:lpstr>
      <vt:lpstr>Creating a Macro for the Option Group</vt:lpstr>
      <vt:lpstr>Adding Actions to the Macro</vt:lpstr>
      <vt:lpstr>Adding Actions to the Macro</vt:lpstr>
      <vt:lpstr>Creating a Macro for the On Load Property of the Form</vt:lpstr>
      <vt:lpstr>Creating a Macro for the On Load Property of the Form</vt:lpstr>
      <vt:lpstr>Creating a Macro for the On Load Property of the Form</vt:lpstr>
      <vt:lpstr>Creating a Form</vt:lpstr>
      <vt:lpstr>Creating a Form</vt:lpstr>
      <vt:lpstr>Creating a Form</vt:lpstr>
      <vt:lpstr>Using Tab Controls to Create a Multipage Form</vt:lpstr>
      <vt:lpstr>Using Tab Controls to Create a Multipage Form</vt:lpstr>
      <vt:lpstr>Using Tab Controls to Create a Multipage Form</vt:lpstr>
      <vt:lpstr>Adding a Subform</vt:lpstr>
      <vt:lpstr>Adding a Subform</vt:lpstr>
      <vt:lpstr>Adding a Subform</vt:lpstr>
      <vt:lpstr>Modifying a Subform</vt:lpstr>
      <vt:lpstr>Modifying a Subform</vt:lpstr>
      <vt:lpstr>Changing the Background Color</vt:lpstr>
      <vt:lpstr>Changing the Background Color</vt:lpstr>
      <vt:lpstr>Resizing the Subform</vt:lpstr>
      <vt:lpstr>Inserting Charts</vt:lpstr>
      <vt:lpstr>Inserting Charts</vt:lpstr>
      <vt:lpstr>Inserting Charts</vt:lpstr>
      <vt:lpstr>Inserting Charts</vt:lpstr>
      <vt:lpstr>Using the Form</vt:lpstr>
      <vt:lpstr>Using the Form</vt:lpstr>
      <vt:lpstr>Modifying a Chart Type</vt:lpstr>
      <vt:lpstr>Modifying a Chart Type</vt:lpstr>
      <vt:lpstr>Modifying a Chart Type</vt:lpstr>
      <vt:lpstr>Formatting a Chart</vt:lpstr>
      <vt:lpstr>Formatting a Chart</vt:lpstr>
      <vt:lpstr>Formatting a Chart</vt:lpstr>
      <vt:lpstr>Quitting Access</vt:lpstr>
      <vt:lpstr>Summary</vt:lpstr>
      <vt:lpstr>Summary</vt:lpstr>
      <vt:lpstr>Access Chapter 8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227</cp:revision>
  <dcterms:created xsi:type="dcterms:W3CDTF">2007-02-12T19:59:09Z</dcterms:created>
  <dcterms:modified xsi:type="dcterms:W3CDTF">2007-08-03T19:41:05Z</dcterms:modified>
</cp:coreProperties>
</file>